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notesMasterIdLst>
    <p:notesMasterId r:id="rId21"/>
  </p:notesMasterIdLst>
  <p:sldIdLst>
    <p:sldId id="256" r:id="rId4"/>
    <p:sldId id="265" r:id="rId5"/>
    <p:sldId id="277" r:id="rId6"/>
    <p:sldId id="280" r:id="rId7"/>
    <p:sldId id="268" r:id="rId8"/>
    <p:sldId id="258" r:id="rId9"/>
    <p:sldId id="259" r:id="rId10"/>
    <p:sldId id="261" r:id="rId11"/>
    <p:sldId id="281" r:id="rId12"/>
    <p:sldId id="283" r:id="rId13"/>
    <p:sldId id="282" r:id="rId14"/>
    <p:sldId id="269" r:id="rId15"/>
    <p:sldId id="278" r:id="rId16"/>
    <p:sldId id="284" r:id="rId17"/>
    <p:sldId id="270" r:id="rId18"/>
    <p:sldId id="262" r:id="rId19"/>
    <p:sldId id="267"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7" autoAdjust="0"/>
    <p:restoredTop sz="58519" autoAdjust="0"/>
  </p:normalViewPr>
  <p:slideViewPr>
    <p:cSldViewPr snapToGrid="0">
      <p:cViewPr varScale="1">
        <p:scale>
          <a:sx n="65" d="100"/>
          <a:sy n="65" d="100"/>
        </p:scale>
        <p:origin x="2616" y="72"/>
      </p:cViewPr>
      <p:guideLst/>
    </p:cSldViewPr>
  </p:slideViewPr>
  <p:outlineViewPr>
    <p:cViewPr>
      <p:scale>
        <a:sx n="33" d="100"/>
        <a:sy n="33" d="100"/>
      </p:scale>
      <p:origin x="0" y="-15144"/>
    </p:cViewPr>
  </p:outlineViewPr>
  <p:notesTextViewPr>
    <p:cViewPr>
      <p:scale>
        <a:sx n="200" d="100"/>
        <a:sy n="200"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EC8BC88C-05A4-4A6A-BFAC-15E9DB5E08D6}" type="datetimeFigureOut">
              <a:rPr lang="en-US" smtClean="0"/>
              <a:t>7/9/2024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DCCC15F1-1E53-4684-8FD4-B4EED7914D9E}" type="slidenum">
              <a:rPr lang="en-US" smtClean="0"/>
              <a:t>‹#›</a:t>
            </a:fld>
            <a:endParaRPr lang="en-US"/>
          </a:p>
        </p:txBody>
      </p:sp>
    </p:spTree>
    <p:extLst>
      <p:ext uri="{BB962C8B-B14F-4D97-AF65-F5344CB8AC3E}">
        <p14:creationId xmlns:p14="http://schemas.microsoft.com/office/powerpoint/2010/main" val="24323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cfr.gov/current/title-24/section-58.1#p-58.1(b)"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a:t>
            </a:fld>
            <a:endParaRPr lang="en-US"/>
          </a:p>
        </p:txBody>
      </p:sp>
    </p:spTree>
    <p:extLst>
      <p:ext uri="{BB962C8B-B14F-4D97-AF65-F5344CB8AC3E}">
        <p14:creationId xmlns:p14="http://schemas.microsoft.com/office/powerpoint/2010/main" val="14920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spcBef>
                <a:spcPts val="1292"/>
              </a:spcBef>
              <a:buClr>
                <a:srgbClr val="1E3C78"/>
              </a:buClr>
              <a:buSzPct val="150000"/>
              <a:defRPr/>
            </a:pPr>
            <a:r>
              <a:rPr lang="en-US" sz="1500" b="1" dirty="0"/>
              <a:t>1- </a:t>
            </a:r>
            <a:r>
              <a:rPr lang="en-US" sz="1500" b="1" i="1" dirty="0">
                <a:ea typeface="Times New Roman" panose="02020603050405020304" pitchFamily="18" charset="0"/>
              </a:rPr>
              <a:t>24 CFR 58.34: Exemption or (EX) </a:t>
            </a:r>
            <a:r>
              <a:rPr lang="en-US" sz="1500" b="1" dirty="0">
                <a:ea typeface="Times New Roman" panose="02020603050405020304" pitchFamily="18" charset="0"/>
              </a:rPr>
              <a:t>- </a:t>
            </a:r>
            <a:r>
              <a:rPr lang="en-US" sz="1500" dirty="0">
                <a:ea typeface="Times New Roman" panose="02020603050405020304" pitchFamily="18" charset="0"/>
              </a:rPr>
              <a:t>project activities by their nature are highly unlikely to have any direct impact on the environment and are not subject to most of the procedural requirements of environmental review.  Examples are </a:t>
            </a:r>
            <a:r>
              <a:rPr lang="en-US" sz="1500" dirty="0"/>
              <a:t>Planning grants or FAST grants for fire trucks </a:t>
            </a:r>
          </a:p>
          <a:p>
            <a:pPr defTabSz="984833">
              <a:spcBef>
                <a:spcPts val="1292"/>
              </a:spcBef>
              <a:buClr>
                <a:srgbClr val="1E3C78"/>
              </a:buClr>
              <a:buSzPct val="150000"/>
              <a:defRPr/>
            </a:pPr>
            <a:endParaRPr lang="en-US" sz="1500" dirty="0"/>
          </a:p>
          <a:p>
            <a:pPr defTabSz="984833">
              <a:lnSpc>
                <a:spcPct val="150000"/>
              </a:lnSpc>
              <a:defRPr/>
            </a:pPr>
            <a:r>
              <a:rPr lang="en-US" sz="1500" b="1" dirty="0"/>
              <a:t>2- </a:t>
            </a:r>
            <a:r>
              <a:rPr lang="en-US" sz="1500" b="1" i="1" dirty="0">
                <a:ea typeface="Times New Roman" panose="02020603050405020304" pitchFamily="18" charset="0"/>
              </a:rPr>
              <a:t>24 CFR 58.35(b) Categorically Excluded, Not Subject To 58.5  or (CENST)</a:t>
            </a:r>
            <a:r>
              <a:rPr lang="en-US" sz="1500" b="1" dirty="0">
                <a:ea typeface="Times New Roman" panose="02020603050405020304" pitchFamily="18" charset="0"/>
              </a:rPr>
              <a:t> -</a:t>
            </a:r>
            <a:r>
              <a:rPr lang="en-US" sz="1500" dirty="0">
                <a:ea typeface="Times New Roman" panose="02020603050405020304" pitchFamily="18" charset="0"/>
              </a:rPr>
              <a:t>  this level is for projects categorically excluded in accordance with NEPA requirements and are </a:t>
            </a:r>
            <a:r>
              <a:rPr lang="en-US" sz="1500" i="1" dirty="0">
                <a:ea typeface="Times New Roman" panose="02020603050405020304" pitchFamily="18" charset="0"/>
              </a:rPr>
              <a:t>not subject to HUD </a:t>
            </a:r>
            <a:r>
              <a:rPr lang="en-US" sz="1500" dirty="0">
                <a:ea typeface="Times New Roman" panose="02020603050405020304" pitchFamily="18" charset="0"/>
              </a:rPr>
              <a:t>24 CFR 58.5 compliance determinations.  Examples for this level of review include tenant assistance, or operating costs, we don’t see many CENST levels at TDA</a:t>
            </a:r>
          </a:p>
          <a:p>
            <a:pPr defTabSz="984833">
              <a:lnSpc>
                <a:spcPct val="150000"/>
              </a:lnSpc>
              <a:defRPr/>
            </a:pPr>
            <a:endParaRPr lang="en-US" sz="1500" dirty="0">
              <a:ea typeface="Times New Roman" panose="02020603050405020304" pitchFamily="18" charset="0"/>
            </a:endParaRPr>
          </a:p>
          <a:p>
            <a:pPr defTabSz="984833">
              <a:lnSpc>
                <a:spcPct val="150000"/>
              </a:lnSpc>
              <a:defRPr/>
            </a:pPr>
            <a:r>
              <a:rPr lang="en-US" sz="1500" b="1" dirty="0"/>
              <a:t>3- </a:t>
            </a:r>
            <a:r>
              <a:rPr lang="en-US" sz="1500" b="1" i="1" dirty="0">
                <a:ea typeface="Times New Roman" panose="02020603050405020304" pitchFamily="18" charset="0"/>
              </a:rPr>
              <a:t>24 CFR 58.35(a) Categorically Excluded, Subject To 58.5 or (CEST) </a:t>
            </a:r>
            <a:r>
              <a:rPr lang="en-US" sz="1500" b="1" dirty="0">
                <a:ea typeface="Times New Roman" panose="02020603050405020304" pitchFamily="18" charset="0"/>
              </a:rPr>
              <a:t>-</a:t>
            </a:r>
            <a:r>
              <a:rPr lang="en-US" sz="1500" dirty="0">
                <a:ea typeface="Times New Roman" panose="02020603050405020304" pitchFamily="18" charset="0"/>
              </a:rPr>
              <a:t> While project activities are categorically excluded from NEPA requirements, the RE must still comply with the laws, authorities, and Executive Orders listed in HUD 24 CFR 58 – Example would be replacing infrastructure that is already in place in in an existing row without substantial increases in the size or footprint of the infrastructure. Think about if your project needs to break new ground to accomplish the activities – this level is not appropriate for breaking new ground.</a:t>
            </a:r>
          </a:p>
          <a:p>
            <a:pPr defTabSz="984833">
              <a:lnSpc>
                <a:spcPct val="150000"/>
              </a:lnSpc>
              <a:defRPr/>
            </a:pPr>
            <a:endParaRPr lang="en-US" sz="1500" dirty="0"/>
          </a:p>
          <a:p>
            <a:pPr defTabSz="984833">
              <a:lnSpc>
                <a:spcPct val="150000"/>
              </a:lnSpc>
              <a:defRPr/>
            </a:pPr>
            <a:r>
              <a:rPr lang="en-US" sz="1500" b="1" dirty="0"/>
              <a:t>4- </a:t>
            </a:r>
            <a:r>
              <a:rPr lang="en-US" sz="1500" b="1" i="1" dirty="0">
                <a:cs typeface="Calibri" panose="020F0502020204030204" pitchFamily="34" charset="0"/>
              </a:rPr>
              <a:t>Environmental Assessment or (EA) 58.36 - </a:t>
            </a:r>
            <a:r>
              <a:rPr lang="en-US" sz="1500" dirty="0">
                <a:cs typeface="Calibri" panose="020F0502020204030204" pitchFamily="34" charset="0"/>
              </a:rPr>
              <a:t>is for projects where a</a:t>
            </a:r>
            <a:r>
              <a:rPr lang="en-US" sz="1500" dirty="0">
                <a:ea typeface="Times New Roman" panose="02020603050405020304" pitchFamily="18" charset="0"/>
              </a:rPr>
              <a:t>ctivities are </a:t>
            </a:r>
            <a:r>
              <a:rPr lang="en-US" sz="1500" i="1" dirty="0">
                <a:ea typeface="Times New Roman" panose="02020603050405020304" pitchFamily="18" charset="0"/>
              </a:rPr>
              <a:t>neither exempt nor categorically excluded </a:t>
            </a:r>
            <a:r>
              <a:rPr lang="en-US" sz="1500" dirty="0">
                <a:ea typeface="Times New Roman" panose="02020603050405020304" pitchFamily="18" charset="0"/>
              </a:rPr>
              <a:t>under each category and are required to document compliance with NEPA, HUD, and with the environmental requirements of other applicable Federal laws – Example:  Installing </a:t>
            </a:r>
            <a:r>
              <a:rPr lang="en-US" sz="1500" dirty="0"/>
              <a:t>new waterlines. This level of review will need to result in a Finding of No Significant Impact in order to proceed. Otherwise, the next level is called an Environmental Impact Statement.</a:t>
            </a:r>
          </a:p>
        </p:txBody>
      </p:sp>
      <p:sp>
        <p:nvSpPr>
          <p:cNvPr id="4" name="Slide Number Placeholder 3"/>
          <p:cNvSpPr>
            <a:spLocks noGrp="1"/>
          </p:cNvSpPr>
          <p:nvPr>
            <p:ph type="sldNum" sz="quarter" idx="5"/>
          </p:nvPr>
        </p:nvSpPr>
        <p:spPr/>
        <p:txBody>
          <a:bodyPr/>
          <a:lstStyle/>
          <a:p>
            <a:fld id="{DCCC15F1-1E53-4684-8FD4-B4EED7914D9E}" type="slidenum">
              <a:rPr lang="en-US" smtClean="0"/>
              <a:t>10</a:t>
            </a:fld>
            <a:endParaRPr lang="en-US"/>
          </a:p>
        </p:txBody>
      </p:sp>
    </p:spTree>
    <p:extLst>
      <p:ext uri="{BB962C8B-B14F-4D97-AF65-F5344CB8AC3E}">
        <p14:creationId xmlns:p14="http://schemas.microsoft.com/office/powerpoint/2010/main" val="166003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defRPr/>
            </a:pPr>
            <a:r>
              <a:rPr lang="en-US" sz="1500" dirty="0">
                <a:ea typeface="Times New Roman" panose="02020603050405020304" pitchFamily="18" charset="0"/>
              </a:rPr>
              <a:t>Environmental Impact Statement (EIS) is required when the Grant Recipient’s Environmental Assessment review results </a:t>
            </a:r>
            <a:r>
              <a:rPr lang="en-US" sz="1500" b="1" dirty="0">
                <a:ea typeface="Times New Roman" panose="02020603050405020304" pitchFamily="18" charset="0"/>
              </a:rPr>
              <a:t>in</a:t>
            </a:r>
            <a:r>
              <a:rPr lang="en-US" sz="1500" dirty="0">
                <a:ea typeface="Times New Roman" panose="02020603050405020304" pitchFamily="18" charset="0"/>
              </a:rPr>
              <a:t> a Finding of Significant Impact or (FOSI), indicating that its proposed project or activity </a:t>
            </a:r>
            <a:r>
              <a:rPr lang="en-US" sz="1500" i="1" dirty="0">
                <a:ea typeface="Times New Roman" panose="02020603050405020304" pitchFamily="18" charset="0"/>
              </a:rPr>
              <a:t>will significantly </a:t>
            </a:r>
            <a:r>
              <a:rPr lang="en-US" sz="1500" dirty="0">
                <a:ea typeface="Times New Roman" panose="02020603050405020304" pitchFamily="18" charset="0"/>
              </a:rPr>
              <a:t>impact the human environment. </a:t>
            </a:r>
            <a:r>
              <a:rPr lang="en-US" sz="1500" dirty="0"/>
              <a:t>Should the environmental review conclude in an EIS, due to the time needed to clear such a project, CDBG funding would likely not be a good fit.</a:t>
            </a:r>
          </a:p>
          <a:p>
            <a:pPr defTabSz="984833">
              <a:defRPr/>
            </a:pPr>
            <a:endParaRPr lang="en-US" sz="1500" dirty="0"/>
          </a:p>
          <a:p>
            <a:pPr lvl="0"/>
            <a:r>
              <a:rPr lang="en-US" sz="1500" dirty="0">
                <a:ea typeface="Times New Roman" panose="02020603050405020304" pitchFamily="18" charset="0"/>
              </a:rPr>
              <a:t>Grant Recipient should immediately contact the </a:t>
            </a:r>
            <a:r>
              <a:rPr lang="en-US" sz="1500" spc="-21" dirty="0">
                <a:ea typeface="Times New Roman" panose="02020603050405020304" pitchFamily="18" charset="0"/>
              </a:rPr>
              <a:t>TDA Environmental Specialist </a:t>
            </a:r>
            <a:r>
              <a:rPr lang="en-US" sz="1500" dirty="0">
                <a:ea typeface="Times New Roman" panose="02020603050405020304" pitchFamily="18" charset="0"/>
              </a:rPr>
              <a:t>for further instructions</a:t>
            </a:r>
          </a:p>
        </p:txBody>
      </p:sp>
      <p:sp>
        <p:nvSpPr>
          <p:cNvPr id="4" name="Slide Number Placeholder 3"/>
          <p:cNvSpPr>
            <a:spLocks noGrp="1"/>
          </p:cNvSpPr>
          <p:nvPr>
            <p:ph type="sldNum" sz="quarter" idx="5"/>
          </p:nvPr>
        </p:nvSpPr>
        <p:spPr/>
        <p:txBody>
          <a:bodyPr/>
          <a:lstStyle/>
          <a:p>
            <a:fld id="{DCCC15F1-1E53-4684-8FD4-B4EED7914D9E}" type="slidenum">
              <a:rPr lang="en-US" smtClean="0"/>
              <a:t>11</a:t>
            </a:fld>
            <a:endParaRPr lang="en-US"/>
          </a:p>
        </p:txBody>
      </p:sp>
    </p:spTree>
    <p:extLst>
      <p:ext uri="{BB962C8B-B14F-4D97-AF65-F5344CB8AC3E}">
        <p14:creationId xmlns:p14="http://schemas.microsoft.com/office/powerpoint/2010/main" val="314061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3105">
              <a:buClr>
                <a:schemeClr val="accent4">
                  <a:lumMod val="50000"/>
                </a:schemeClr>
              </a:buClr>
            </a:pPr>
            <a:r>
              <a:rPr lang="en-US" sz="1500" dirty="0">
                <a:solidFill>
                  <a:schemeClr val="tx1">
                    <a:lumMod val="95000"/>
                    <a:lumOff val="5000"/>
                  </a:schemeClr>
                </a:solidFill>
                <a:cs typeface="Calibri" panose="020F0502020204030204" pitchFamily="34" charset="0"/>
              </a:rPr>
              <a:t>Now that we’ve discussed the environmental review in broad terms, here are the nine steps of the environmental review process. Since this is a brief presentation, </a:t>
            </a:r>
            <a:r>
              <a:rPr lang="en-US" sz="1500">
                <a:solidFill>
                  <a:schemeClr val="tx1">
                    <a:lumMod val="95000"/>
                    <a:lumOff val="5000"/>
                  </a:schemeClr>
                </a:solidFill>
                <a:cs typeface="Calibri" panose="020F0502020204030204" pitchFamily="34" charset="0"/>
              </a:rPr>
              <a:t>we don’t </a:t>
            </a:r>
            <a:r>
              <a:rPr lang="en-US" sz="1500" dirty="0">
                <a:solidFill>
                  <a:schemeClr val="tx1">
                    <a:lumMod val="95000"/>
                    <a:lumOff val="5000"/>
                  </a:schemeClr>
                </a:solidFill>
                <a:cs typeface="Calibri" panose="020F0502020204030204" pitchFamily="34" charset="0"/>
              </a:rPr>
              <a:t>have time to go more in depth, but we do hold administrative trainings and more detailed resources such as timeline and documentation requirements are available on the TDA implementation manual webpage. </a:t>
            </a:r>
          </a:p>
          <a:p>
            <a:pPr marL="123105" defTabSz="984833">
              <a:buClr>
                <a:schemeClr val="accent4">
                  <a:lumMod val="50000"/>
                </a:schemeClr>
              </a:buClr>
              <a:defRPr/>
            </a:pPr>
            <a:endParaRPr lang="en-US" sz="1500" dirty="0"/>
          </a:p>
          <a:p>
            <a:pPr marL="123105" defTabSz="984833">
              <a:buClr>
                <a:schemeClr val="accent4">
                  <a:lumMod val="50000"/>
                </a:schemeClr>
              </a:buClr>
              <a:defRPr/>
            </a:pPr>
            <a:r>
              <a:rPr lang="en-US" sz="1500" dirty="0"/>
              <a:t>For now, just be aware that NOT all steps in will be needed with every Environmental Review, required components depend on the level of review needed for the project since some projects have a much higher impact and will need a more in-depth clearance process and some projects are less impactful and can avoid some of the timelier portions of the review process.</a:t>
            </a:r>
            <a:br>
              <a:rPr lang="en-US" sz="1500" dirty="0"/>
            </a:br>
            <a:endParaRPr lang="en-US" sz="1500" dirty="0"/>
          </a:p>
        </p:txBody>
      </p:sp>
      <p:sp>
        <p:nvSpPr>
          <p:cNvPr id="4" name="Slide Number Placeholder 3"/>
          <p:cNvSpPr>
            <a:spLocks noGrp="1"/>
          </p:cNvSpPr>
          <p:nvPr>
            <p:ph type="sldNum" sz="quarter" idx="5"/>
          </p:nvPr>
        </p:nvSpPr>
        <p:spPr/>
        <p:txBody>
          <a:bodyPr/>
          <a:lstStyle/>
          <a:p>
            <a:fld id="{DCCC15F1-1E53-4684-8FD4-B4EED7914D9E}" type="slidenum">
              <a:rPr lang="en-US" smtClean="0"/>
              <a:t>12</a:t>
            </a:fld>
            <a:endParaRPr lang="en-US"/>
          </a:p>
        </p:txBody>
      </p:sp>
    </p:spTree>
    <p:extLst>
      <p:ext uri="{BB962C8B-B14F-4D97-AF65-F5344CB8AC3E}">
        <p14:creationId xmlns:p14="http://schemas.microsoft.com/office/powerpoint/2010/main" val="405220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ER Step 7 State Objection Period and Release of Funds is </a:t>
            </a:r>
            <a:r>
              <a:rPr lang="en-US" sz="1500" dirty="0">
                <a:solidFill>
                  <a:srgbClr val="000000"/>
                </a:solidFill>
              </a:rPr>
              <a:t>applicable to 2 reviews: Categorically Excluded Subject to 24 CFR 58.5 and Environmental Assessment.</a:t>
            </a:r>
          </a:p>
          <a:p>
            <a:endParaRPr lang="en-US" sz="1500" dirty="0">
              <a:solidFill>
                <a:srgbClr val="000000"/>
              </a:solidFill>
            </a:endParaRPr>
          </a:p>
          <a:p>
            <a:r>
              <a:rPr lang="en-US" sz="1500" dirty="0">
                <a:solidFill>
                  <a:srgbClr val="000000"/>
                </a:solidFill>
              </a:rPr>
              <a:t>The State Objection time period is </a:t>
            </a:r>
            <a:r>
              <a:rPr lang="en-US" sz="1500" b="1" dirty="0">
                <a:solidFill>
                  <a:srgbClr val="000000"/>
                </a:solidFill>
              </a:rPr>
              <a:t>in addition to </a:t>
            </a:r>
            <a:r>
              <a:rPr lang="en-US" sz="1500" dirty="0">
                <a:solidFill>
                  <a:srgbClr val="000000"/>
                </a:solidFill>
              </a:rPr>
              <a:t>the time already allowed for public comment. </a:t>
            </a:r>
            <a:r>
              <a:rPr lang="en-US" sz="1500" kern="100" dirty="0">
                <a:solidFill>
                  <a:srgbClr val="000000"/>
                </a:solidFill>
                <a:ea typeface="Calibri" panose="020F0502020204030204" pitchFamily="34" charset="0"/>
                <a:cs typeface="Open Sans" panose="020B0606030504020204" pitchFamily="34" charset="0"/>
              </a:rPr>
              <a:t>State comment period begins the business day after submission to TDA. The Environmental Subject Matter Expert will review the submission and, if approvable, will fill out the date fields at the bottom of the ENV Main Form under heading Subject Matter Expert Use Only. </a:t>
            </a:r>
          </a:p>
          <a:p>
            <a:endParaRPr lang="en-US" sz="1500" kern="100" dirty="0">
              <a:solidFill>
                <a:srgbClr val="000000"/>
              </a:solidFill>
              <a:ea typeface="Calibri" panose="020F0502020204030204" pitchFamily="34" charset="0"/>
              <a:cs typeface="Open Sans" panose="020B0606030504020204" pitchFamily="34" charset="0"/>
            </a:endParaRPr>
          </a:p>
          <a:p>
            <a:r>
              <a:rPr lang="en-US" sz="1500" kern="100" dirty="0">
                <a:solidFill>
                  <a:srgbClr val="000000"/>
                </a:solidFill>
                <a:ea typeface="Calibri" panose="020F0502020204030204" pitchFamily="34" charset="0"/>
                <a:cs typeface="Open Sans" panose="020B0606030504020204" pitchFamily="34" charset="0"/>
              </a:rPr>
              <a:t>Authorization to Utilize Grant Funds (AUGF) will not be released prior to the TDA Objection Period End. </a:t>
            </a:r>
            <a:endParaRPr lang="en-US" sz="1500" kern="100" dirty="0">
              <a:ea typeface="Calibri" panose="020F0502020204030204" pitchFamily="34" charset="0"/>
              <a:cs typeface="Times New Roman" panose="02020603050405020304" pitchFamily="18" charset="0"/>
            </a:endParaRPr>
          </a:p>
          <a:p>
            <a:endParaRPr lang="en-US" sz="1500" dirty="0">
              <a:solidFill>
                <a:srgbClr val="000000"/>
              </a:solidFill>
            </a:endParaRPr>
          </a:p>
          <a:p>
            <a:r>
              <a:rPr lang="en-US" sz="1500" dirty="0">
                <a:solidFill>
                  <a:srgbClr val="000000"/>
                </a:solidFill>
              </a:rPr>
              <a:t>Any person or agency may object to a certified RROF. If there are no objections after 15-days, TDA will issue an AUGF, which is TDA environmental clearance</a:t>
            </a:r>
          </a:p>
          <a:p>
            <a:endParaRPr lang="en-US" sz="1500" dirty="0">
              <a:solidFill>
                <a:srgbClr val="000000"/>
              </a:solidFill>
            </a:endParaRPr>
          </a:p>
          <a:p>
            <a:r>
              <a:rPr lang="en-US" sz="1500" dirty="0">
                <a:solidFill>
                  <a:srgbClr val="000000"/>
                </a:solidFill>
              </a:rPr>
              <a:t>This clearance is for the environmental condition </a:t>
            </a:r>
            <a:r>
              <a:rPr lang="en-US" sz="1500" b="1" dirty="0">
                <a:solidFill>
                  <a:srgbClr val="000000"/>
                </a:solidFill>
              </a:rPr>
              <a:t>only</a:t>
            </a:r>
            <a:r>
              <a:rPr lang="en-US" sz="1500" dirty="0">
                <a:solidFill>
                  <a:srgbClr val="000000"/>
                </a:solidFill>
              </a:rPr>
              <a:t>; other Special Conditions in the Contract must also be met before any construction funds can be released. </a:t>
            </a:r>
          </a:p>
          <a:p>
            <a:endParaRPr lang="en-US" sz="1500" dirty="0">
              <a:solidFill>
                <a:srgbClr val="000000"/>
              </a:solidFill>
            </a:endParaRPr>
          </a:p>
          <a:p>
            <a:r>
              <a:rPr lang="en-US" sz="1500" dirty="0">
                <a:solidFill>
                  <a:srgbClr val="000000"/>
                </a:solidFill>
              </a:rPr>
              <a:t>The authorization is completed based on the Certifying Official’s signature certifying that all required procedures have been completed, along with the limited support documentation provided. </a:t>
            </a:r>
          </a:p>
          <a:p>
            <a:endParaRPr lang="en-US" sz="1500" dirty="0">
              <a:solidFill>
                <a:srgbClr val="000000"/>
              </a:solidFill>
            </a:endParaRPr>
          </a:p>
          <a:p>
            <a:r>
              <a:rPr lang="en-US" sz="1500" dirty="0">
                <a:solidFill>
                  <a:srgbClr val="000000"/>
                </a:solidFill>
              </a:rPr>
              <a:t>This is </a:t>
            </a:r>
            <a:r>
              <a:rPr lang="en-US" sz="1500" b="1" dirty="0">
                <a:solidFill>
                  <a:srgbClr val="000000"/>
                </a:solidFill>
              </a:rPr>
              <a:t>not</a:t>
            </a:r>
            <a:r>
              <a:rPr lang="en-US" sz="1500" dirty="0">
                <a:solidFill>
                  <a:srgbClr val="000000"/>
                </a:solidFill>
              </a:rPr>
              <a:t> an indication that TDA has reviewed and approved the entire environmental review record for the project.</a:t>
            </a:r>
            <a:endParaRPr lang="en-US" sz="1500"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13</a:t>
            </a:fld>
            <a:endParaRPr lang="en-US"/>
          </a:p>
        </p:txBody>
      </p:sp>
    </p:spTree>
    <p:extLst>
      <p:ext uri="{BB962C8B-B14F-4D97-AF65-F5344CB8AC3E}">
        <p14:creationId xmlns:p14="http://schemas.microsoft.com/office/powerpoint/2010/main" val="2488205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Step 8 is the TDA Environmental monitoring reviews are chosen based on risk assessments determined on project factors</a:t>
            </a:r>
          </a:p>
          <a:p>
            <a:r>
              <a:rPr lang="en-US" sz="1500" dirty="0"/>
              <a:t>The reviews will be for the full ERR</a:t>
            </a:r>
          </a:p>
          <a:p>
            <a:endParaRPr lang="en-US" sz="1500" dirty="0"/>
          </a:p>
          <a:p>
            <a:pPr marL="388183"/>
            <a:r>
              <a:rPr lang="en-US" sz="1500" dirty="0">
                <a:solidFill>
                  <a:srgbClr val="242424"/>
                </a:solidFill>
                <a:ea typeface="Calibri" panose="020F0502020204030204" pitchFamily="34" charset="0"/>
              </a:rPr>
              <a:t>The grant recipient (responsible entity) must maintain a complete environmental review record (ERR) separate from the same documents uploaded to TDA-GO. The local copy of the ERR must meet all federal requirements in 24 CFR 58.38. The electronic signatures on TDA-Go are adequate for the hardcopies and do not need to be re-signed in ink. After the main form of the environmental performance report is approved by TDA, the full page may be printed for record of the RROF and the AUGF, which are both now the main form in TDA Go.</a:t>
            </a:r>
            <a:endParaRPr lang="en-US" sz="1500" dirty="0">
              <a:ea typeface="Calibri" panose="020F0502020204030204" pitchFamily="34" charset="0"/>
            </a:endParaRPr>
          </a:p>
          <a:p>
            <a:pPr marL="388183"/>
            <a:r>
              <a:rPr lang="en-US" sz="1500" dirty="0">
                <a:solidFill>
                  <a:srgbClr val="242424"/>
                </a:solidFill>
                <a:ea typeface="Calibri" panose="020F0502020204030204" pitchFamily="34" charset="0"/>
              </a:rPr>
              <a:t> </a:t>
            </a:r>
            <a:endParaRPr lang="en-US" sz="1500" dirty="0">
              <a:ea typeface="Times New Roman" panose="02020603050405020304" pitchFamily="18" charset="0"/>
            </a:endParaRPr>
          </a:p>
          <a:p>
            <a:pPr algn="just">
              <a:lnSpc>
                <a:spcPts val="1508"/>
              </a:lnSpc>
            </a:pPr>
            <a:r>
              <a:rPr lang="en-US" sz="1500" dirty="0">
                <a:ea typeface="Times New Roman" panose="02020603050405020304" pitchFamily="18" charset="0"/>
              </a:rPr>
              <a:t>If TDA determines that the Grant Recipient’s environmental review was inadequate or incorrect, the Environmental Specialist will provide technical assistance and guidance for corrections.</a:t>
            </a:r>
          </a:p>
        </p:txBody>
      </p:sp>
      <p:sp>
        <p:nvSpPr>
          <p:cNvPr id="4" name="Slide Number Placeholder 3"/>
          <p:cNvSpPr>
            <a:spLocks noGrp="1"/>
          </p:cNvSpPr>
          <p:nvPr>
            <p:ph type="sldNum" sz="quarter" idx="5"/>
          </p:nvPr>
        </p:nvSpPr>
        <p:spPr/>
        <p:txBody>
          <a:bodyPr/>
          <a:lstStyle/>
          <a:p>
            <a:fld id="{DCCC15F1-1E53-4684-8FD4-B4EED7914D9E}" type="slidenum">
              <a:rPr lang="en-US" smtClean="0"/>
              <a:t>14</a:t>
            </a:fld>
            <a:endParaRPr lang="en-US"/>
          </a:p>
        </p:txBody>
      </p:sp>
    </p:spTree>
    <p:extLst>
      <p:ext uri="{BB962C8B-B14F-4D97-AF65-F5344CB8AC3E}">
        <p14:creationId xmlns:p14="http://schemas.microsoft.com/office/powerpoint/2010/main" val="414423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sz="1500" dirty="0"/>
          </a:p>
          <a:p>
            <a:pPr defTabSz="966529">
              <a:defRPr/>
            </a:pPr>
            <a:r>
              <a:rPr lang="en-US" sz="1500" dirty="0"/>
              <a:t>The </a:t>
            </a:r>
            <a:r>
              <a:rPr lang="en-US" sz="1500" dirty="0">
                <a:ea typeface="Times New Roman" panose="02020603050405020304" pitchFamily="18" charset="0"/>
              </a:rPr>
              <a:t>environmental determination must be re-evaluated any time that the Grant Recipient </a:t>
            </a:r>
            <a:r>
              <a:rPr lang="en-US" sz="1500" b="1" dirty="0">
                <a:ea typeface="Times New Roman" panose="02020603050405020304" pitchFamily="18" charset="0"/>
              </a:rPr>
              <a:t>proposes </a:t>
            </a:r>
            <a:r>
              <a:rPr lang="en-US" sz="1500" dirty="0">
                <a:ea typeface="Times New Roman" panose="02020603050405020304" pitchFamily="18" charset="0"/>
              </a:rPr>
              <a:t>substantial changes in the nature, magnitude, or extent of the project. For projects with TDA, the Re-evaluation tab on the ENV performance report must be filled out whenever there is a performance statement amendment even if you are confident the current AUGF covers the proposed changes. This does not need to filled out for budget or project extensions as those do not have a physical impact.</a:t>
            </a:r>
          </a:p>
          <a:p>
            <a:endParaRPr lang="en-US" sz="1500" dirty="0">
              <a:ea typeface="Times New Roman" panose="02020603050405020304" pitchFamily="18" charset="0"/>
            </a:endParaRPr>
          </a:p>
          <a:p>
            <a:r>
              <a:rPr lang="en-US" sz="1500" dirty="0">
                <a:ea typeface="Times New Roman" panose="02020603050405020304" pitchFamily="18" charset="0"/>
              </a:rPr>
              <a:t>The re-evaluation helps determine if the original ER determination and/or finding of no significant impact is still valid and is required for every performance report amendment. If there are questions about the environmental clearance, this is the form the grant specialist and SME will look at to guide the RE.</a:t>
            </a:r>
          </a:p>
          <a:p>
            <a:endParaRPr lang="en-US" sz="1500" dirty="0">
              <a:ea typeface="Times New Roman" panose="02020603050405020304" pitchFamily="18" charset="0"/>
            </a:endParaRPr>
          </a:p>
          <a:p>
            <a:pPr algn="l"/>
            <a:r>
              <a:rPr lang="en-US" sz="1500" dirty="0">
                <a:solidFill>
                  <a:srgbClr val="4A66AD"/>
                </a:solidFill>
              </a:rPr>
              <a:t>• </a:t>
            </a:r>
            <a:r>
              <a:rPr lang="en-US" sz="1500" dirty="0">
                <a:solidFill>
                  <a:srgbClr val="002060"/>
                </a:solidFill>
              </a:rPr>
              <a:t>If original finding is still valid there is No requirement to re-publish FONSI</a:t>
            </a:r>
          </a:p>
          <a:p>
            <a:pPr algn="l"/>
            <a:r>
              <a:rPr lang="en-US" sz="1500" dirty="0">
                <a:solidFill>
                  <a:srgbClr val="4A66AD"/>
                </a:solidFill>
              </a:rPr>
              <a:t>• </a:t>
            </a:r>
            <a:r>
              <a:rPr lang="en-US" sz="1500" dirty="0">
                <a:solidFill>
                  <a:srgbClr val="002060"/>
                </a:solidFill>
              </a:rPr>
              <a:t>Original finding is no longer valid or project has significantly changed then the RE must prepare a new review and proceed with publications and RROF</a:t>
            </a:r>
          </a:p>
          <a:p>
            <a:pPr algn="l"/>
            <a:endParaRPr lang="en-US" sz="1500" dirty="0">
              <a:solidFill>
                <a:srgbClr val="002060"/>
              </a:solidFill>
            </a:endParaRPr>
          </a:p>
          <a:p>
            <a:pPr>
              <a:defRPr/>
            </a:pPr>
            <a:r>
              <a:rPr lang="en-US" sz="1100" dirty="0">
                <a:solidFill>
                  <a:prstClr val="black"/>
                </a:solidFill>
                <a:ea typeface="Times New Roman" panose="02020603050405020304" pitchFamily="18" charset="0"/>
              </a:rPr>
              <a:t>That re-evaluation documentation must be kept in the project ERR. The re-evaluation tab should be filled out by the person who prepared the environmental review, if possible, for consistency and accuracy.</a:t>
            </a:r>
          </a:p>
          <a:p>
            <a:pPr>
              <a:defRPr/>
            </a:pPr>
            <a:r>
              <a:rPr lang="en-US" sz="1100" dirty="0">
                <a:ea typeface="Times New Roman" panose="02020603050405020304" pitchFamily="18" charset="0"/>
              </a:rPr>
              <a:t> </a:t>
            </a:r>
            <a:r>
              <a:rPr lang="en-US" sz="1100" dirty="0"/>
              <a:t> </a:t>
            </a:r>
          </a:p>
          <a:p>
            <a:pPr algn="just" defTabSz="984833">
              <a:lnSpc>
                <a:spcPts val="1508"/>
              </a:lnSpc>
              <a:defRPr/>
            </a:pPr>
            <a:r>
              <a:rPr lang="en-US" sz="1100" dirty="0"/>
              <a:t>The time needed for the re-evaluation is why TDA provided the If Funds Allow section of the review.  If any alternate route may be needed (for example if unsure about a specific right of way acquisition), be sure to include this in the original assessment! The re-eval tab is super easy to fill out in this case- you can write that this was included in the original clearance for each component and determine if anything has or hasn’t changed for the project site circumstances.</a:t>
            </a:r>
          </a:p>
          <a:p>
            <a:pPr algn="just" defTabSz="984833">
              <a:lnSpc>
                <a:spcPts val="1508"/>
              </a:lnSpc>
              <a:defRPr/>
            </a:pPr>
            <a:endParaRPr lang="en-US" sz="1100" dirty="0"/>
          </a:p>
          <a:p>
            <a:r>
              <a:rPr lang="en-US" sz="1100" dirty="0">
                <a:ea typeface="Times New Roman" panose="02020603050405020304" pitchFamily="18" charset="0"/>
              </a:rPr>
              <a:t>Project amendments that </a:t>
            </a:r>
            <a:r>
              <a:rPr lang="en-US" sz="1100" b="1" dirty="0">
                <a:ea typeface="Times New Roman" panose="02020603050405020304" pitchFamily="18" charset="0"/>
              </a:rPr>
              <a:t>may</a:t>
            </a:r>
            <a:r>
              <a:rPr lang="en-US" sz="1100" dirty="0">
                <a:ea typeface="Times New Roman" panose="02020603050405020304" pitchFamily="18" charset="0"/>
              </a:rPr>
              <a:t> result in the need for an updated FONSI are projects that are adding a new, non-adjacent, location or new activity not previously cleared, or an activity for which the current level of clearance is no longer appropriate, some examples would be:</a:t>
            </a:r>
          </a:p>
          <a:p>
            <a:pPr marL="800176" lvl="1" indent="-307760">
              <a:lnSpc>
                <a:spcPts val="1508"/>
              </a:lnSpc>
              <a:buFont typeface="Courier New" panose="02070309020205020404" pitchFamily="49" charset="0"/>
              <a:buChar char="o"/>
            </a:pPr>
            <a:r>
              <a:rPr lang="en-US" sz="1100" dirty="0">
                <a:ea typeface="Times New Roman" panose="02020603050405020304" pitchFamily="18" charset="0"/>
              </a:rPr>
              <a:t>Adding water line improvements to a sewer line improvement project</a:t>
            </a:r>
          </a:p>
          <a:p>
            <a:pPr marL="800176" lvl="1" indent="-307760">
              <a:lnSpc>
                <a:spcPts val="1508"/>
              </a:lnSpc>
              <a:buFont typeface="Courier New" panose="02070309020205020404" pitchFamily="49" charset="0"/>
              <a:buChar char="o"/>
            </a:pPr>
            <a:r>
              <a:rPr lang="en-US" sz="1100" dirty="0">
                <a:ea typeface="Times New Roman" panose="02020603050405020304" pitchFamily="18" charset="0"/>
              </a:rPr>
              <a:t>Adding additional streets to a street reconstruction project</a:t>
            </a:r>
          </a:p>
          <a:p>
            <a:pPr marL="800176" lvl="1" indent="-307760">
              <a:lnSpc>
                <a:spcPts val="1508"/>
              </a:lnSpc>
              <a:buFont typeface="Courier New" panose="02070309020205020404" pitchFamily="49" charset="0"/>
              <a:buChar char="o"/>
            </a:pPr>
            <a:r>
              <a:rPr lang="en-US" sz="1100" dirty="0">
                <a:ea typeface="Times New Roman" panose="02020603050405020304" pitchFamily="18" charset="0"/>
              </a:rPr>
              <a:t>Installing new infrastructure in a new trench or breaking new ground when the current clearance level isn’t an EA</a:t>
            </a:r>
          </a:p>
          <a:p>
            <a:pPr algn="l"/>
            <a:endParaRPr lang="en-US" sz="1500" dirty="0">
              <a:solidFill>
                <a:srgbClr val="002060"/>
              </a:solidFill>
            </a:endParaRPr>
          </a:p>
          <a:p>
            <a:pPr algn="l"/>
            <a:endParaRPr lang="en-US" sz="1500" dirty="0">
              <a:ea typeface="Times New Roman" panose="02020603050405020304" pitchFamily="18" charset="0"/>
            </a:endParaRPr>
          </a:p>
          <a:p>
            <a:endParaRPr lang="en-US" sz="1500" dirty="0"/>
          </a:p>
        </p:txBody>
      </p:sp>
      <p:sp>
        <p:nvSpPr>
          <p:cNvPr id="4" name="Slide Number Placeholder 3"/>
          <p:cNvSpPr>
            <a:spLocks noGrp="1"/>
          </p:cNvSpPr>
          <p:nvPr>
            <p:ph type="sldNum" sz="quarter" idx="5"/>
          </p:nvPr>
        </p:nvSpPr>
        <p:spPr/>
        <p:txBody>
          <a:bodyPr/>
          <a:lstStyle/>
          <a:p>
            <a:fld id="{DCCC15F1-1E53-4684-8FD4-B4EED7914D9E}" type="slidenum">
              <a:rPr lang="en-US" smtClean="0"/>
              <a:t>15</a:t>
            </a:fld>
            <a:endParaRPr lang="en-US"/>
          </a:p>
        </p:txBody>
      </p:sp>
    </p:spTree>
    <p:extLst>
      <p:ext uri="{BB962C8B-B14F-4D97-AF65-F5344CB8AC3E}">
        <p14:creationId xmlns:p14="http://schemas.microsoft.com/office/powerpoint/2010/main" val="3264059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46"/>
              </a:spcAft>
              <a:buClr>
                <a:srgbClr val="1E3C78"/>
              </a:buClr>
              <a:buSzPct val="91000"/>
            </a:pPr>
            <a:r>
              <a:rPr lang="en-US" dirty="0">
                <a:latin typeface="Calibri" panose="020F0502020204030204" pitchFamily="34" charset="0"/>
                <a:cs typeface="Calibri" panose="020F0502020204030204" pitchFamily="34" charset="0"/>
              </a:rPr>
              <a:t>The environmental review process is daunting and so project specific. It’s likely you’ll need to refer to the statutes and regulations frequently. These sources are not a one-time read, but ongoing, updated sources you can keep returning to, so make sure you save these websites in your bookmarks!</a:t>
            </a:r>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16</a:t>
            </a:fld>
            <a:endParaRPr lang="en-US"/>
          </a:p>
        </p:txBody>
      </p:sp>
    </p:spTree>
    <p:extLst>
      <p:ext uri="{BB962C8B-B14F-4D97-AF65-F5344CB8AC3E}">
        <p14:creationId xmlns:p14="http://schemas.microsoft.com/office/powerpoint/2010/main" val="317033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general questions, if you have project-specific questions, please use the email listed here. It will get you the fastest response from staff that have access to this inbox. We all want our projects to succeed and we’re here to help you! It’s better to be in communication and ask for guidance when you are unsure of anything. Don’t wait until it’s too late to avoid a mistake to bring up an issue!</a:t>
            </a:r>
          </a:p>
          <a:p>
            <a:endParaRPr lang="en-US" dirty="0"/>
          </a:p>
          <a:p>
            <a:r>
              <a:rPr lang="en-US" dirty="0"/>
              <a:t>Any general questions or comments?</a:t>
            </a:r>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17</a:t>
            </a:fld>
            <a:endParaRPr lang="en-US"/>
          </a:p>
        </p:txBody>
      </p:sp>
    </p:spTree>
    <p:extLst>
      <p:ext uri="{BB962C8B-B14F-4D97-AF65-F5344CB8AC3E}">
        <p14:creationId xmlns:p14="http://schemas.microsoft.com/office/powerpoint/2010/main" val="369084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2100" kern="0" dirty="0">
                <a:latin typeface="Calibri" panose="020F0502020204030204" pitchFamily="34" charset="0"/>
                <a:ea typeface="Aptos" panose="020B0004020202020204" pitchFamily="34" charset="0"/>
                <a:cs typeface="Calibri" panose="020F0502020204030204" pitchFamily="34" charset="0"/>
              </a:rPr>
              <a:t>What is 24 CFR 58? </a:t>
            </a:r>
          </a:p>
          <a:p>
            <a:pPr defTabSz="966529">
              <a:defRPr/>
            </a:pPr>
            <a:endParaRPr lang="en-US" sz="2100" kern="0" dirty="0">
              <a:latin typeface="Calibri" panose="020F0502020204030204" pitchFamily="34" charset="0"/>
              <a:ea typeface="Aptos" panose="020B0004020202020204" pitchFamily="34" charset="0"/>
              <a:cs typeface="Calibri" panose="020F0502020204030204" pitchFamily="34" charset="0"/>
            </a:endParaRPr>
          </a:p>
          <a:p>
            <a:pPr defTabSz="966529">
              <a:defRPr/>
            </a:pPr>
            <a:r>
              <a:rPr lang="en-US" sz="2100" kern="0" dirty="0">
                <a:latin typeface="Calibri" panose="020F0502020204030204" pitchFamily="34" charset="0"/>
                <a:ea typeface="Aptos" panose="020B0004020202020204" pitchFamily="34" charset="0"/>
                <a:cs typeface="Calibri" panose="020F0502020204030204" pitchFamily="34" charset="0"/>
              </a:rPr>
              <a:t>Title 24 of the Code of Federal Regulations, Part 58 outlines HUD’s Implementing Regulations for Environmental Review Procedures for Entities Assuming HUD Environmental Responsibilities.</a:t>
            </a:r>
            <a:endParaRPr lang="en-US" sz="2100" kern="100" dirty="0">
              <a:latin typeface="Calibri" panose="020F0502020204030204" pitchFamily="34" charset="0"/>
              <a:ea typeface="Aptos" panose="020B0004020202020204" pitchFamily="34" charset="0"/>
              <a:cs typeface="Calibri" panose="020F0502020204030204" pitchFamily="34" charset="0"/>
            </a:endParaRPr>
          </a:p>
          <a:p>
            <a:endParaRPr lang="en-US" sz="2100" b="1" i="1" dirty="0"/>
          </a:p>
          <a:p>
            <a:r>
              <a:rPr lang="en-US" sz="2100" dirty="0"/>
              <a:t>It provides instructions and guidance to recipients of HUD assistance and other responsible entities for conducting an environmental review for a particular project or activity and for obtaining approval of a Request for Release of Funds. </a:t>
            </a:r>
          </a:p>
          <a:p>
            <a:endParaRPr lang="en-US" sz="1500" dirty="0"/>
          </a:p>
        </p:txBody>
      </p:sp>
      <p:sp>
        <p:nvSpPr>
          <p:cNvPr id="4" name="Slide Number Placeholder 3"/>
          <p:cNvSpPr>
            <a:spLocks noGrp="1"/>
          </p:cNvSpPr>
          <p:nvPr>
            <p:ph type="sldNum" sz="quarter" idx="5"/>
          </p:nvPr>
        </p:nvSpPr>
        <p:spPr/>
        <p:txBody>
          <a:bodyPr/>
          <a:lstStyle/>
          <a:p>
            <a:fld id="{DCCC15F1-1E53-4684-8FD4-B4EED7914D9E}" type="slidenum">
              <a:rPr lang="en-US" smtClean="0"/>
              <a:t>2</a:t>
            </a:fld>
            <a:endParaRPr lang="en-US"/>
          </a:p>
        </p:txBody>
      </p:sp>
    </p:spTree>
    <p:extLst>
      <p:ext uri="{BB962C8B-B14F-4D97-AF65-F5344CB8AC3E}">
        <p14:creationId xmlns:p14="http://schemas.microsoft.com/office/powerpoint/2010/main" val="250622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defRPr/>
            </a:pPr>
            <a:r>
              <a:rPr lang="en-US" sz="1100" dirty="0"/>
              <a:t>The environmental clearance process reviews a project and its potential environmental impacts to determine whether it complies with NEPA and related laws and authorities. </a:t>
            </a:r>
          </a:p>
          <a:p>
            <a:pPr defTabSz="984833">
              <a:defRPr/>
            </a:pPr>
            <a:endParaRPr lang="en-US" sz="1100" dirty="0">
              <a:solidFill>
                <a:schemeClr val="accent6">
                  <a:lumMod val="50000"/>
                </a:schemeClr>
              </a:solidFill>
            </a:endParaRPr>
          </a:p>
          <a:p>
            <a:pPr defTabSz="984833">
              <a:defRPr/>
            </a:pPr>
            <a:r>
              <a:rPr lang="en-US" sz="1100" dirty="0">
                <a:solidFill>
                  <a:schemeClr val="accent6">
                    <a:lumMod val="50000"/>
                  </a:schemeClr>
                </a:solidFill>
              </a:rPr>
              <a:t>NEPA, or The National Environmental Policy Act of 1969, requires all federal agencies to adopt a systemic interdisciplinary approach to decision making to ensure environmental values are considered. </a:t>
            </a:r>
          </a:p>
          <a:p>
            <a:pPr defTabSz="984833">
              <a:defRPr/>
            </a:pPr>
            <a:endParaRPr lang="en-US" sz="1100" dirty="0">
              <a:solidFill>
                <a:schemeClr val="accent6">
                  <a:lumMod val="50000"/>
                </a:schemeClr>
              </a:solidFill>
            </a:endParaRPr>
          </a:p>
          <a:p>
            <a:pPr defTabSz="984833">
              <a:defRPr/>
            </a:pPr>
            <a:r>
              <a:rPr lang="en-US" sz="1100" dirty="0">
                <a:solidFill>
                  <a:schemeClr val="accent6">
                    <a:lumMod val="50000"/>
                  </a:schemeClr>
                </a:solidFill>
              </a:rPr>
              <a:t>NEPA also ensures environmental information is available to the public before decisions are made and before actions are taken that have an impact to the environment.</a:t>
            </a:r>
            <a:endParaRPr lang="en-US" sz="1100" dirty="0">
              <a:solidFill>
                <a:srgbClr val="333333"/>
              </a:solidFill>
            </a:endParaRPr>
          </a:p>
          <a:p>
            <a:pPr>
              <a:spcAft>
                <a:spcPts val="646"/>
              </a:spcAft>
              <a:buClr>
                <a:schemeClr val="tx2">
                  <a:lumMod val="75000"/>
                </a:schemeClr>
              </a:buClr>
              <a:buSzPct val="115000"/>
            </a:pPr>
            <a:endParaRPr lang="en-US" sz="1100" dirty="0">
              <a:solidFill>
                <a:schemeClr val="accent6">
                  <a:lumMod val="50000"/>
                </a:schemeClr>
              </a:solidFill>
            </a:endParaRPr>
          </a:p>
          <a:p>
            <a:pPr>
              <a:spcAft>
                <a:spcPts val="646"/>
              </a:spcAft>
              <a:buClr>
                <a:schemeClr val="tx2">
                  <a:lumMod val="75000"/>
                </a:schemeClr>
              </a:buClr>
              <a:buSzPct val="115000"/>
            </a:pPr>
            <a:r>
              <a:rPr lang="en-US" sz="1100" dirty="0">
                <a:solidFill>
                  <a:schemeClr val="accent6">
                    <a:lumMod val="50000"/>
                  </a:schemeClr>
                </a:solidFill>
              </a:rPr>
              <a:t>In short, this process protects ALL parties involved in the CDBG project: our beneficiaries, the local government, administrators. </a:t>
            </a:r>
          </a:p>
          <a:p>
            <a:pPr marL="369312" indent="-369312">
              <a:spcAft>
                <a:spcPts val="646"/>
              </a:spcAft>
              <a:buClr>
                <a:schemeClr val="tx2">
                  <a:lumMod val="75000"/>
                </a:schemeClr>
              </a:buClr>
              <a:buSzPct val="115000"/>
              <a:buFont typeface="Arial" panose="020B0604020202020204" pitchFamily="34" charset="0"/>
              <a:buChar char="•"/>
            </a:pPr>
            <a:r>
              <a:rPr lang="en-US" sz="1100" dirty="0">
                <a:solidFill>
                  <a:schemeClr val="accent1">
                    <a:lumMod val="50000"/>
                  </a:schemeClr>
                </a:solidFill>
              </a:rPr>
              <a:t>It avoids or mitigates environmental impacts that harm: our beneficiaries, our projects, the surrounding environment</a:t>
            </a:r>
            <a:endParaRPr lang="en-US" sz="1100" dirty="0">
              <a:solidFill>
                <a:schemeClr val="accent6">
                  <a:lumMod val="50000"/>
                </a:schemeClr>
              </a:solidFill>
            </a:endParaRPr>
          </a:p>
          <a:p>
            <a:pPr marL="369312" indent="-369312">
              <a:spcAft>
                <a:spcPts val="646"/>
              </a:spcAft>
              <a:buClr>
                <a:schemeClr val="tx2">
                  <a:lumMod val="75000"/>
                </a:schemeClr>
              </a:buClr>
              <a:buSzPct val="115000"/>
              <a:buFont typeface="Arial" panose="020B0604020202020204" pitchFamily="34" charset="0"/>
              <a:buChar char="•"/>
            </a:pPr>
            <a:r>
              <a:rPr lang="en-US" sz="1100" dirty="0">
                <a:solidFill>
                  <a:schemeClr val="accent1">
                    <a:lumMod val="50000"/>
                  </a:schemeClr>
                </a:solidFill>
              </a:rPr>
              <a:t>Required by Law </a:t>
            </a:r>
            <a:r>
              <a:rPr lang="en-US" sz="1100" dirty="0">
                <a:solidFill>
                  <a:srgbClr val="333333"/>
                </a:solidFill>
              </a:rPr>
              <a:t>per HUD 24 CFR 58.5</a:t>
            </a:r>
            <a:endParaRPr lang="en-US" sz="1100" dirty="0">
              <a:solidFill>
                <a:schemeClr val="accent1">
                  <a:lumMod val="50000"/>
                </a:schemeClr>
              </a:solidFill>
            </a:endParaRPr>
          </a:p>
          <a:p>
            <a:pPr marL="369312" indent="-369312">
              <a:spcAft>
                <a:spcPts val="646"/>
              </a:spcAft>
              <a:buClr>
                <a:schemeClr val="tx2">
                  <a:lumMod val="75000"/>
                </a:schemeClr>
              </a:buClr>
              <a:buSzPct val="115000"/>
              <a:buFont typeface="Arial" panose="020B0604020202020204" pitchFamily="34" charset="0"/>
              <a:buChar char="•"/>
            </a:pPr>
            <a:r>
              <a:rPr lang="en-US" sz="1100" dirty="0">
                <a:solidFill>
                  <a:schemeClr val="accent1">
                    <a:lumMod val="50000"/>
                  </a:schemeClr>
                </a:solidFill>
              </a:rPr>
              <a:t>Secures public investment in the project</a:t>
            </a:r>
          </a:p>
          <a:p>
            <a:pPr marL="369312" indent="-369312">
              <a:spcAft>
                <a:spcPts val="646"/>
              </a:spcAft>
              <a:buClr>
                <a:schemeClr val="tx2">
                  <a:lumMod val="75000"/>
                </a:schemeClr>
              </a:buClr>
              <a:buSzPct val="115000"/>
              <a:buFont typeface="Arial" panose="020B0604020202020204" pitchFamily="34" charset="0"/>
              <a:buChar char="•"/>
            </a:pPr>
            <a:r>
              <a:rPr lang="en-US" sz="1100" dirty="0">
                <a:solidFill>
                  <a:schemeClr val="accent1">
                    <a:lumMod val="50000"/>
                  </a:schemeClr>
                </a:solidFill>
              </a:rPr>
              <a:t>Results in higher quality projects</a:t>
            </a:r>
          </a:p>
          <a:p>
            <a:pPr marL="369312" indent="-369312" defTabSz="966529">
              <a:spcAft>
                <a:spcPts val="646"/>
              </a:spcAft>
              <a:buClr>
                <a:schemeClr val="tx2">
                  <a:lumMod val="75000"/>
                </a:schemeClr>
              </a:buClr>
              <a:buSzPct val="115000"/>
              <a:buFont typeface="Arial" panose="020B0604020202020204" pitchFamily="34" charset="0"/>
              <a:buChar char="•"/>
              <a:defRPr/>
            </a:pPr>
            <a:r>
              <a:rPr lang="en-US" sz="1100" dirty="0">
                <a:solidFill>
                  <a:schemeClr val="accent1">
                    <a:lumMod val="50000"/>
                  </a:schemeClr>
                </a:solidFill>
              </a:rPr>
              <a:t>Avoids monitoring findings and sanctions</a:t>
            </a:r>
          </a:p>
          <a:p>
            <a:pPr marL="369312" indent="-369312" defTabSz="966529">
              <a:spcAft>
                <a:spcPts val="646"/>
              </a:spcAft>
              <a:buClr>
                <a:schemeClr val="tx2">
                  <a:lumMod val="75000"/>
                </a:schemeClr>
              </a:buClr>
              <a:buSzPct val="115000"/>
              <a:buFont typeface="Arial" panose="020B0604020202020204" pitchFamily="34" charset="0"/>
              <a:buChar char="•"/>
              <a:defRPr/>
            </a:pPr>
            <a:r>
              <a:rPr lang="en-US" sz="1100" dirty="0">
                <a:solidFill>
                  <a:schemeClr val="accent1">
                    <a:lumMod val="50000"/>
                  </a:schemeClr>
                </a:solidFill>
              </a:rPr>
              <a:t>Avoids litigation that could stop a project</a:t>
            </a:r>
          </a:p>
          <a:p>
            <a:pPr marL="492417" lvl="1">
              <a:spcAft>
                <a:spcPts val="646"/>
              </a:spcAft>
              <a:buClr>
                <a:schemeClr val="tx2">
                  <a:lumMod val="75000"/>
                </a:schemeClr>
              </a:buClr>
              <a:buSzPct val="115000"/>
            </a:pPr>
            <a:endParaRPr lang="en-US" sz="1100" dirty="0">
              <a:ea typeface="Times New Roman" panose="02020603050405020304" pitchFamily="18" charset="0"/>
            </a:endParaRPr>
          </a:p>
          <a:p>
            <a:pPr>
              <a:lnSpc>
                <a:spcPct val="107000"/>
              </a:lnSpc>
            </a:pPr>
            <a:endParaRPr lang="en-US" sz="1500" kern="100" dirty="0">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3</a:t>
            </a:fld>
            <a:endParaRPr lang="en-US"/>
          </a:p>
        </p:txBody>
      </p:sp>
    </p:spTree>
    <p:extLst>
      <p:ext uri="{BB962C8B-B14F-4D97-AF65-F5344CB8AC3E}">
        <p14:creationId xmlns:p14="http://schemas.microsoft.com/office/powerpoint/2010/main" val="364684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defRPr/>
            </a:pPr>
            <a:r>
              <a:rPr lang="en-US" sz="1100" dirty="0"/>
              <a:t>Here are some of the federal Acts and Orders that impact the environmental clearance process. It is important to understand the specific policies TDA upholds is for everyone’s benefit to comply with related state and federal statutes and authorities.</a:t>
            </a:r>
          </a:p>
          <a:p>
            <a:pPr defTabSz="984833">
              <a:defRPr/>
            </a:pPr>
            <a:endParaRPr lang="en-US" sz="1100" dirty="0"/>
          </a:p>
          <a:p>
            <a:pPr marL="664488" indent="-483265">
              <a:buClr>
                <a:schemeClr val="accent4">
                  <a:lumMod val="50000"/>
                </a:schemeClr>
              </a:buClr>
            </a:pPr>
            <a:r>
              <a:rPr lang="en-US" sz="1100" dirty="0">
                <a:cs typeface="Calibri" panose="020F0502020204030204" pitchFamily="34" charset="0"/>
              </a:rPr>
              <a:t>There are tools, checklists and resources we will reference throughout the training for you to use that simplify the steps needed to remain in compliance.</a:t>
            </a:r>
          </a:p>
          <a:p>
            <a:pPr marL="664488" indent="-483265">
              <a:buClr>
                <a:schemeClr val="accent4">
                  <a:lumMod val="50000"/>
                </a:schemeClr>
              </a:buClr>
            </a:pPr>
            <a:endParaRPr lang="en-US" sz="1100" dirty="0">
              <a:cs typeface="Calibri" panose="020F0502020204030204" pitchFamily="34" charset="0"/>
            </a:endParaRPr>
          </a:p>
          <a:p>
            <a:pPr marL="664488" indent="-483265">
              <a:buClr>
                <a:schemeClr val="accent4">
                  <a:lumMod val="50000"/>
                </a:schemeClr>
              </a:buClr>
            </a:pPr>
            <a:r>
              <a:rPr lang="en-US" sz="1100" dirty="0">
                <a:cs typeface="Calibri" panose="020F0502020204030204" pitchFamily="34" charset="0"/>
              </a:rPr>
              <a:t>We are also available for technical guidance throughout the process. We all want these projects to succeed and benefit our beneficiaries. It’s why we do what we do!</a:t>
            </a:r>
          </a:p>
          <a:p>
            <a:pPr marL="664488" indent="-483265">
              <a:buClr>
                <a:schemeClr val="accent4">
                  <a:lumMod val="50000"/>
                </a:schemeClr>
              </a:buClr>
            </a:pPr>
            <a:endParaRPr lang="en-US" sz="1100" dirty="0">
              <a:cs typeface="Calibri" panose="020F0502020204030204" pitchFamily="34" charset="0"/>
            </a:endParaRPr>
          </a:p>
          <a:p>
            <a:pPr>
              <a:lnSpc>
                <a:spcPct val="107000"/>
              </a:lnSpc>
            </a:pPr>
            <a:endParaRPr lang="en-US" sz="1500" kern="100" dirty="0">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4</a:t>
            </a:fld>
            <a:endParaRPr lang="en-US"/>
          </a:p>
        </p:txBody>
      </p:sp>
    </p:spTree>
    <p:extLst>
      <p:ext uri="{BB962C8B-B14F-4D97-AF65-F5344CB8AC3E}">
        <p14:creationId xmlns:p14="http://schemas.microsoft.com/office/powerpoint/2010/main" val="333544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Who is the responsible Entity?</a:t>
            </a:r>
          </a:p>
          <a:p>
            <a:endParaRPr lang="en-US" sz="1500" dirty="0"/>
          </a:p>
          <a:p>
            <a:pPr defTabSz="984833">
              <a:defRPr/>
            </a:pPr>
            <a:r>
              <a:rPr lang="en-US" sz="1500" dirty="0">
                <a:solidFill>
                  <a:srgbClr val="000000"/>
                </a:solidFill>
              </a:rPr>
              <a:t>HUD guidance uses the term Responsible Entity (RE) to refer to the unit of government responsible for meeting environmental review requirements—the Grant Recipient is the RE for all CDBG projects, generally a city or county. </a:t>
            </a:r>
          </a:p>
          <a:p>
            <a:pPr defTabSz="984833">
              <a:defRPr/>
            </a:pPr>
            <a:endParaRPr lang="en-US" sz="1500" dirty="0">
              <a:solidFill>
                <a:srgbClr val="000000"/>
              </a:solidFill>
            </a:endParaRPr>
          </a:p>
          <a:p>
            <a:pPr>
              <a:lnSpc>
                <a:spcPct val="107000"/>
              </a:lnSpc>
              <a:spcAft>
                <a:spcPts val="845"/>
              </a:spcAft>
            </a:pPr>
            <a:r>
              <a:rPr lang="en-US" sz="1900" dirty="0">
                <a:latin typeface="Aptos" panose="020B0004020202020204" pitchFamily="34" charset="0"/>
                <a:ea typeface="Aptos" panose="020B0004020202020204" pitchFamily="34" charset="0"/>
                <a:cs typeface="Times New Roman" panose="02020603050405020304" pitchFamily="18" charset="0"/>
              </a:rPr>
              <a:t>The RE is responsible for knowing and following TDA policies and procedures related to public notices, RROFs, certifications, objections, and monitoring, which can be found in the </a:t>
            </a:r>
            <a:r>
              <a:rPr lang="en-US" sz="1900" dirty="0" err="1">
                <a:latin typeface="Aptos" panose="020B0004020202020204" pitchFamily="34" charset="0"/>
                <a:ea typeface="Aptos" panose="020B0004020202020204" pitchFamily="34" charset="0"/>
                <a:cs typeface="Times New Roman" panose="02020603050405020304" pitchFamily="18" charset="0"/>
              </a:rPr>
              <a:t>TxCDBG</a:t>
            </a:r>
            <a:r>
              <a:rPr lang="en-US" sz="1900" dirty="0">
                <a:latin typeface="Aptos" panose="020B0004020202020204" pitchFamily="34" charset="0"/>
                <a:ea typeface="Aptos" panose="020B0004020202020204" pitchFamily="34" charset="0"/>
                <a:cs typeface="Times New Roman" panose="02020603050405020304" pitchFamily="18" charset="0"/>
              </a:rPr>
              <a:t> Project Implementation Manual and internal Standard Operating Procedures.  </a:t>
            </a:r>
          </a:p>
          <a:p>
            <a:pPr>
              <a:lnSpc>
                <a:spcPct val="107000"/>
              </a:lnSpc>
              <a:spcAft>
                <a:spcPts val="845"/>
              </a:spcAft>
            </a:pPr>
            <a:endParaRPr lang="en-US" sz="1500" b="1" dirty="0">
              <a:solidFill>
                <a:srgbClr val="000000"/>
              </a:solidFill>
              <a:ea typeface="Times New Roman" panose="02020603050405020304" pitchFamily="18" charset="0"/>
            </a:endParaRPr>
          </a:p>
          <a:p>
            <a:pPr defTabSz="984833">
              <a:defRPr/>
            </a:pPr>
            <a:r>
              <a:rPr lang="en-US" sz="1500" b="1" dirty="0">
                <a:ea typeface="Times New Roman" panose="02020603050405020304" pitchFamily="18" charset="0"/>
              </a:rPr>
              <a:t>In BEST PRACTICE</a:t>
            </a:r>
            <a:r>
              <a:rPr lang="en-US" sz="1500" dirty="0">
                <a:ea typeface="Times New Roman" panose="02020603050405020304" pitchFamily="18" charset="0"/>
              </a:rPr>
              <a:t>: The chief elected official (mayor or county judge) certifies the environmental review documentation. Regardless, the authorizing official must be designated by resolution to certify the RROF. </a:t>
            </a:r>
          </a:p>
          <a:p>
            <a:pPr defTabSz="984833">
              <a:defRPr/>
            </a:pPr>
            <a:endParaRPr lang="en-US" sz="1500" dirty="0">
              <a:ea typeface="Times New Roman" panose="02020603050405020304" pitchFamily="18" charset="0"/>
            </a:endParaRPr>
          </a:p>
          <a:p>
            <a:pPr defTabSz="984833">
              <a:defRPr/>
            </a:pPr>
            <a:r>
              <a:rPr lang="en-US" sz="1500" dirty="0">
                <a:solidFill>
                  <a:schemeClr val="tx1">
                    <a:lumMod val="95000"/>
                    <a:lumOff val="5000"/>
                  </a:schemeClr>
                </a:solidFill>
                <a:cs typeface="Calibri" panose="020F0502020204030204" pitchFamily="34" charset="0"/>
              </a:rPr>
              <a:t>Failure to comply with the statutes, regulations, and policies the environmental clearance process is built on jeopardizes the project and could lead to disallowed costs, repayment of funds, and suspension from the program for the RE and administrators. </a:t>
            </a:r>
            <a:endParaRPr lang="en-US" sz="1500" dirty="0"/>
          </a:p>
          <a:p>
            <a:endParaRPr lang="en-US" sz="1500" dirty="0"/>
          </a:p>
          <a:p>
            <a:endParaRPr lang="en-US" sz="1500" dirty="0"/>
          </a:p>
          <a:p>
            <a:endParaRPr lang="en-US" sz="1500" dirty="0"/>
          </a:p>
        </p:txBody>
      </p:sp>
      <p:sp>
        <p:nvSpPr>
          <p:cNvPr id="4" name="Slide Number Placeholder 3"/>
          <p:cNvSpPr>
            <a:spLocks noGrp="1"/>
          </p:cNvSpPr>
          <p:nvPr>
            <p:ph type="sldNum" sz="quarter" idx="5"/>
          </p:nvPr>
        </p:nvSpPr>
        <p:spPr/>
        <p:txBody>
          <a:bodyPr/>
          <a:lstStyle/>
          <a:p>
            <a:fld id="{DCCC15F1-1E53-4684-8FD4-B4EED7914D9E}" type="slidenum">
              <a:rPr lang="en-US" smtClean="0"/>
              <a:t>5</a:t>
            </a:fld>
            <a:endParaRPr lang="en-US"/>
          </a:p>
        </p:txBody>
      </p:sp>
    </p:spTree>
    <p:extLst>
      <p:ext uri="{BB962C8B-B14F-4D97-AF65-F5344CB8AC3E}">
        <p14:creationId xmlns:p14="http://schemas.microsoft.com/office/powerpoint/2010/main" val="160605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environmental review must answer the following questions:</a:t>
            </a:r>
          </a:p>
          <a:p>
            <a:endParaRPr lang="en-US" dirty="0"/>
          </a:p>
          <a:p>
            <a:r>
              <a:rPr lang="en-US" dirty="0"/>
              <a:t>What is currently at the proposed project site as well as the surrounding area?</a:t>
            </a:r>
          </a:p>
          <a:p>
            <a:r>
              <a:rPr lang="en-US" dirty="0"/>
              <a:t>What will be there when the project is complete?</a:t>
            </a:r>
          </a:p>
          <a:p>
            <a:r>
              <a:rPr lang="en-US" dirty="0"/>
              <a:t>How will this be accomplished?</a:t>
            </a:r>
          </a:p>
          <a:p>
            <a:endParaRPr lang="en-US" dirty="0"/>
          </a:p>
          <a:p>
            <a:pPr defTabSz="984833">
              <a:defRPr/>
            </a:pPr>
            <a:r>
              <a:rPr lang="en-US" dirty="0">
                <a:solidFill>
                  <a:srgbClr val="000000"/>
                </a:solidFill>
              </a:rPr>
              <a:t>A key concept in performing an environmental review is to consider the impact of proposed project </a:t>
            </a:r>
            <a:r>
              <a:rPr lang="en-US" b="1" dirty="0">
                <a:solidFill>
                  <a:srgbClr val="000000"/>
                </a:solidFill>
              </a:rPr>
              <a:t>activities</a:t>
            </a:r>
            <a:r>
              <a:rPr lang="en-US" dirty="0">
                <a:solidFill>
                  <a:srgbClr val="000000"/>
                </a:solidFill>
              </a:rPr>
              <a:t> on the prospective project site(s). Likewise, an environmental review must assess any </a:t>
            </a:r>
            <a:r>
              <a:rPr lang="en-US" u="sng" dirty="0">
                <a:solidFill>
                  <a:srgbClr val="000000"/>
                </a:solidFill>
              </a:rPr>
              <a:t>potential</a:t>
            </a:r>
            <a:r>
              <a:rPr lang="en-US" dirty="0">
                <a:solidFill>
                  <a:srgbClr val="000000"/>
                </a:solidFill>
              </a:rPr>
              <a:t> adverse impact that </a:t>
            </a:r>
            <a:r>
              <a:rPr lang="en-US" i="1" dirty="0">
                <a:solidFill>
                  <a:srgbClr val="000000"/>
                </a:solidFill>
              </a:rPr>
              <a:t>the environment in a planned site location </a:t>
            </a:r>
            <a:r>
              <a:rPr lang="en-US" dirty="0">
                <a:solidFill>
                  <a:srgbClr val="000000"/>
                </a:solidFill>
              </a:rPr>
              <a:t>may have on the project itself. </a:t>
            </a:r>
          </a:p>
          <a:p>
            <a:pPr defTabSz="984833">
              <a:defRPr/>
            </a:pPr>
            <a:endParaRPr lang="en-US" dirty="0"/>
          </a:p>
          <a:p>
            <a:pPr defTabSz="984833">
              <a:defRPr/>
            </a:pPr>
            <a:r>
              <a:rPr lang="en-US" dirty="0"/>
              <a:t>The review must address the actual project site and the surrounding area.</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Grant Recipients are required to complete their environmental reviews, Requests for Release of Funds, and clearance-related documents </a:t>
            </a:r>
            <a:r>
              <a:rPr lang="en-US" dirty="0">
                <a:solidFill>
                  <a:srgbClr val="FF0000"/>
                </a:solidFill>
                <a:ea typeface="Calibri" panose="020F0502020204030204" pitchFamily="34" charset="0"/>
                <a:cs typeface="Times New Roman" panose="02020603050405020304" pitchFamily="18" charset="0"/>
              </a:rPr>
              <a:t>before</a:t>
            </a:r>
            <a:endParaRPr lang="en-US" dirty="0">
              <a:ea typeface="Calibri" panose="020F0502020204030204" pitchFamily="34" charset="0"/>
              <a:cs typeface="Times New Roman" panose="02020603050405020304" pitchFamily="18" charset="0"/>
            </a:endParaRPr>
          </a:p>
          <a:p>
            <a:pPr marL="861730" lvl="1" indent="-369312">
              <a:lnSpc>
                <a:spcPct val="107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any commitment of CDBG funds for activities </a:t>
            </a:r>
            <a:r>
              <a:rPr lang="en-US" u="sng" dirty="0">
                <a:ea typeface="Calibri" panose="020F0502020204030204" pitchFamily="34" charset="0"/>
                <a:cs typeface="Times New Roman" panose="02020603050405020304" pitchFamily="18" charset="0"/>
              </a:rPr>
              <a:t>not</a:t>
            </a:r>
            <a:r>
              <a:rPr lang="en-US" dirty="0">
                <a:ea typeface="Calibri" panose="020F0502020204030204" pitchFamily="34" charset="0"/>
                <a:cs typeface="Times New Roman" panose="02020603050405020304" pitchFamily="18" charset="0"/>
              </a:rPr>
              <a:t> including administration/engineering; and   </a:t>
            </a:r>
          </a:p>
          <a:p>
            <a:pPr marL="861730" lvl="1" indent="-369312">
              <a:lnSpc>
                <a:spcPct val="107000"/>
              </a:lnSpc>
              <a:spcAft>
                <a:spcPts val="861"/>
              </a:spcAft>
              <a:buFont typeface="Symbol" panose="05050102010706020507" pitchFamily="18" charset="2"/>
              <a:buChar char=""/>
            </a:pPr>
            <a:r>
              <a:rPr lang="en-US" dirty="0">
                <a:ea typeface="Calibri" panose="020F0502020204030204" pitchFamily="34" charset="0"/>
                <a:cs typeface="Times New Roman" panose="02020603050405020304" pitchFamily="18" charset="0"/>
              </a:rPr>
              <a:t>any commitment of </a:t>
            </a:r>
            <a:r>
              <a:rPr lang="en-US" b="1" dirty="0">
                <a:ea typeface="Calibri" panose="020F0502020204030204" pitchFamily="34" charset="0"/>
                <a:cs typeface="Times New Roman" panose="02020603050405020304" pitchFamily="18" charset="0"/>
              </a:rPr>
              <a:t>non-CDBG</a:t>
            </a:r>
            <a:r>
              <a:rPr lang="en-US" dirty="0">
                <a:ea typeface="Calibri" panose="020F0502020204030204" pitchFamily="34" charset="0"/>
                <a:cs typeface="Times New Roman" panose="02020603050405020304" pitchFamily="18" charset="0"/>
              </a:rPr>
              <a:t> funds or before undertaking activities that would have an adverse environmental impact or limit the choice of alternatives</a:t>
            </a:r>
          </a:p>
          <a:p>
            <a:pPr>
              <a:buSzPct val="110000"/>
            </a:pPr>
            <a:endParaRPr lang="en-US" sz="1300" dirty="0"/>
          </a:p>
          <a:p>
            <a:pPr>
              <a:lnSpc>
                <a:spcPct val="107000"/>
              </a:lnSpc>
              <a:spcAft>
                <a:spcPts val="845"/>
              </a:spcAft>
            </a:pPr>
            <a:r>
              <a:rPr lang="en-US" dirty="0">
                <a:latin typeface="Aptos" panose="020B0004020202020204" pitchFamily="34" charset="0"/>
                <a:ea typeface="Aptos" panose="020B0004020202020204" pitchFamily="34" charset="0"/>
                <a:cs typeface="Times New Roman" panose="02020603050405020304" pitchFamily="18" charset="0"/>
              </a:rPr>
              <a:t>Some key terms include:</a:t>
            </a:r>
          </a:p>
          <a:p>
            <a:pPr marL="362448" indent="-362448">
              <a:lnSpc>
                <a:spcPct val="107000"/>
              </a:lnSpc>
              <a:buFont typeface="Symbol" panose="05050102010706020507" pitchFamily="18" charset="2"/>
              <a:buChar char=""/>
            </a:pPr>
            <a:r>
              <a:rPr lang="en-US" dirty="0">
                <a:latin typeface="Aptos" panose="020B0004020202020204" pitchFamily="34" charset="0"/>
                <a:ea typeface="Aptos" panose="020B0004020202020204" pitchFamily="34" charset="0"/>
                <a:cs typeface="Times New Roman" panose="02020603050405020304" pitchFamily="18" charset="0"/>
              </a:rPr>
              <a:t>Request for Release of Funds (RROF) – certification by the Grant Recipient required for Categorically Excluded Subject to 58.5 and Environmental Assessment  levels of review, documenting that the environmental review process has been completed and the project is ready to move forward.</a:t>
            </a:r>
          </a:p>
          <a:p>
            <a:pPr marL="362448" indent="-362448">
              <a:lnSpc>
                <a:spcPct val="107000"/>
              </a:lnSpc>
              <a:buFont typeface="Symbol" panose="05050102010706020507" pitchFamily="18" charset="2"/>
              <a:buChar char=""/>
            </a:pPr>
            <a:r>
              <a:rPr lang="en-US" dirty="0">
                <a:latin typeface="Aptos" panose="020B0004020202020204" pitchFamily="34" charset="0"/>
                <a:ea typeface="Aptos" panose="020B0004020202020204" pitchFamily="34" charset="0"/>
                <a:cs typeface="Times New Roman" panose="02020603050405020304" pitchFamily="18" charset="0"/>
              </a:rPr>
              <a:t>Authority to Use Grant Funds (AUGF) – document issued by TDA following a mandatory state objection period, acknowledging completion of the environmental review process and allowing the project to continue.</a:t>
            </a:r>
          </a:p>
          <a:p>
            <a:pPr marL="362448" indent="-362448">
              <a:lnSpc>
                <a:spcPct val="107000"/>
              </a:lnSpc>
              <a:spcAft>
                <a:spcPts val="845"/>
              </a:spcAft>
              <a:buFont typeface="Symbol" panose="05050102010706020507" pitchFamily="18" charset="2"/>
              <a:buChar char=""/>
            </a:pPr>
            <a:r>
              <a:rPr lang="en-US" dirty="0">
                <a:latin typeface="Aptos" panose="020B0004020202020204" pitchFamily="34" charset="0"/>
                <a:ea typeface="Aptos" panose="020B0004020202020204" pitchFamily="34" charset="0"/>
                <a:cs typeface="Times New Roman" panose="02020603050405020304" pitchFamily="18" charset="0"/>
              </a:rPr>
              <a:t>Post-Release Review – monitoring review of environmental review documentation, which may include the full Environmental Review Record (ERR), must be conducted after TDA issues the AUGF.</a:t>
            </a:r>
            <a:endParaRPr lang="en-US" sz="1100" dirty="0">
              <a:solidFill>
                <a:srgbClr val="000000"/>
              </a:solidFill>
            </a:endParaRPr>
          </a:p>
          <a:p>
            <a:pPr marL="181225" indent="-181225">
              <a:buSzPct val="1100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6</a:t>
            </a:fld>
            <a:endParaRPr lang="en-US"/>
          </a:p>
        </p:txBody>
      </p:sp>
    </p:spTree>
    <p:extLst>
      <p:ext uri="{BB962C8B-B14F-4D97-AF65-F5344CB8AC3E}">
        <p14:creationId xmlns:p14="http://schemas.microsoft.com/office/powerpoint/2010/main" val="391438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300" dirty="0"/>
              <a:t>For the love of your city or county, your beneficiaries, and your project- DON’T take any choice limiting actions.</a:t>
            </a:r>
          </a:p>
          <a:p>
            <a:pPr defTabSz="966529">
              <a:defRPr/>
            </a:pPr>
            <a:endParaRPr lang="en-US" sz="1300" dirty="0"/>
          </a:p>
          <a:p>
            <a:pPr marL="9153" defTabSz="966529">
              <a:lnSpc>
                <a:spcPct val="107000"/>
              </a:lnSpc>
              <a:spcAft>
                <a:spcPts val="861"/>
              </a:spcAft>
              <a:defRPr/>
            </a:pPr>
            <a:r>
              <a:rPr lang="en-US" sz="1500" dirty="0"/>
              <a:t>Nothing kills a project faster than committing funds </a:t>
            </a:r>
            <a:r>
              <a:rPr lang="en-US" sz="1500" b="1" i="1" dirty="0"/>
              <a:t>prior</a:t>
            </a:r>
            <a:r>
              <a:rPr lang="en-US" sz="1500" dirty="0"/>
              <a:t> to having Env clearance. </a:t>
            </a:r>
          </a:p>
          <a:p>
            <a:pPr marL="9153" defTabSz="966529">
              <a:lnSpc>
                <a:spcPct val="107000"/>
              </a:lnSpc>
              <a:spcAft>
                <a:spcPts val="861"/>
              </a:spcAft>
              <a:defRPr/>
            </a:pPr>
            <a:endParaRPr lang="en-US" sz="1500" dirty="0">
              <a:ea typeface="Calibri" panose="020F0502020204030204" pitchFamily="34" charset="0"/>
              <a:cs typeface="Times New Roman" panose="02020603050405020304" pitchFamily="18" charset="0"/>
            </a:endParaRPr>
          </a:p>
          <a:p>
            <a:pPr defTabSz="966529">
              <a:defRPr/>
            </a:pPr>
            <a:r>
              <a:rPr lang="en-US" sz="1500" dirty="0"/>
              <a:t>Choice limiting actions reduce or eliminate the opportunity to choose alternatives for the project.</a:t>
            </a:r>
          </a:p>
          <a:p>
            <a:pPr defTabSz="966529">
              <a:defRPr/>
            </a:pPr>
            <a:endParaRPr lang="en-US" sz="1500" dirty="0"/>
          </a:p>
          <a:p>
            <a:pPr defTabSz="966529">
              <a:defRPr/>
            </a:pPr>
            <a:r>
              <a:rPr lang="en-US" sz="1500" dirty="0"/>
              <a:t>Committing funds, whether HUD or non-HUD funds on a HUD-assisted project, to construction, including executing contracts, or acquisition </a:t>
            </a:r>
            <a:r>
              <a:rPr lang="en-US" sz="1500" i="1" dirty="0"/>
              <a:t>BEFORE</a:t>
            </a:r>
            <a:r>
              <a:rPr lang="en-US" sz="1500" dirty="0"/>
              <a:t> you receive the Authority to use Grant Funds also called AUGF is considered a "choice limiting action". </a:t>
            </a:r>
          </a:p>
          <a:p>
            <a:endParaRPr lang="en-US" sz="1500" dirty="0"/>
          </a:p>
          <a:p>
            <a:r>
              <a:rPr lang="en-US" sz="1500" dirty="0"/>
              <a:t>REs are responsible for overseeing sub-recipients, developers, and beneficiaries to make sure there are no choice-limiting actions taking place. </a:t>
            </a:r>
          </a:p>
          <a:p>
            <a:endParaRPr lang="en-US" sz="1500" dirty="0"/>
          </a:p>
          <a:p>
            <a:r>
              <a:rPr lang="en-US" sz="1500" dirty="0"/>
              <a:t>Choice limiting actions include:</a:t>
            </a:r>
          </a:p>
          <a:p>
            <a:pPr marL="1449793" lvl="2" indent="-483265">
              <a:buFont typeface="Arial" panose="020B0604020202020204" pitchFamily="34" charset="0"/>
              <a:buChar char="•"/>
            </a:pPr>
            <a:r>
              <a:rPr lang="en-US" sz="1500" dirty="0">
                <a:ea typeface="Lato" charset="0"/>
                <a:cs typeface="Lato" charset="0"/>
              </a:rPr>
              <a:t>Committing Funds</a:t>
            </a:r>
          </a:p>
          <a:p>
            <a:pPr marL="1449793" lvl="2" indent="-483265">
              <a:buFont typeface="Arial" panose="020B0604020202020204" pitchFamily="34" charset="0"/>
              <a:buChar char="•"/>
            </a:pPr>
            <a:r>
              <a:rPr lang="en-US" sz="1500" dirty="0">
                <a:ea typeface="Lato" charset="0"/>
                <a:cs typeface="Lato" charset="0"/>
              </a:rPr>
              <a:t>Acquisition or Leasing of real property</a:t>
            </a:r>
          </a:p>
          <a:p>
            <a:pPr marL="1449793" lvl="2" indent="-483265">
              <a:buFont typeface="Arial" panose="020B0604020202020204" pitchFamily="34" charset="0"/>
              <a:buChar char="•"/>
            </a:pPr>
            <a:r>
              <a:rPr lang="en-US" sz="1500" dirty="0">
                <a:ea typeface="Lato" charset="0"/>
                <a:cs typeface="Lato" charset="0"/>
              </a:rPr>
              <a:t>Rehabilitation/Demolition</a:t>
            </a:r>
          </a:p>
          <a:p>
            <a:pPr marL="1449793" lvl="2" indent="-483265">
              <a:buFont typeface="Arial" panose="020B0604020202020204" pitchFamily="34" charset="0"/>
              <a:buChar char="•"/>
            </a:pPr>
            <a:r>
              <a:rPr lang="en-US" sz="1500" dirty="0">
                <a:ea typeface="Lato" charset="0"/>
                <a:cs typeface="Lato" charset="0"/>
              </a:rPr>
              <a:t>Site Improvements</a:t>
            </a:r>
          </a:p>
          <a:p>
            <a:pPr marL="1449793" lvl="2" indent="-483265">
              <a:buFont typeface="Arial" panose="020B0604020202020204" pitchFamily="34" charset="0"/>
              <a:buChar char="•"/>
            </a:pPr>
            <a:r>
              <a:rPr lang="en-US" sz="1500" dirty="0">
                <a:ea typeface="Lato" charset="0"/>
                <a:cs typeface="Lato" charset="0"/>
              </a:rPr>
              <a:t>Executing Construction Contracts</a:t>
            </a:r>
          </a:p>
          <a:p>
            <a:endParaRPr lang="en-US" sz="1500" dirty="0"/>
          </a:p>
          <a:p>
            <a:r>
              <a:rPr lang="en-US" sz="1500" dirty="0"/>
              <a:t>Administration and Engineering procurement and fees are not considered choice-limiting commitments as there is no environmental impact to the environment. </a:t>
            </a:r>
          </a:p>
          <a:p>
            <a:endParaRPr lang="en-US" sz="1500" dirty="0"/>
          </a:p>
          <a:p>
            <a:pPr defTabSz="966529">
              <a:defRPr/>
            </a:pPr>
            <a:endParaRPr lang="en-US" sz="1300" dirty="0"/>
          </a:p>
        </p:txBody>
      </p:sp>
      <p:sp>
        <p:nvSpPr>
          <p:cNvPr id="4" name="Slide Number Placeholder 3"/>
          <p:cNvSpPr>
            <a:spLocks noGrp="1"/>
          </p:cNvSpPr>
          <p:nvPr>
            <p:ph type="sldNum" sz="quarter" idx="5"/>
          </p:nvPr>
        </p:nvSpPr>
        <p:spPr/>
        <p:txBody>
          <a:bodyPr/>
          <a:lstStyle/>
          <a:p>
            <a:fld id="{DCCC15F1-1E53-4684-8FD4-B4EED7914D9E}" type="slidenum">
              <a:rPr lang="en-US" smtClean="0"/>
              <a:t>7</a:t>
            </a:fld>
            <a:endParaRPr lang="en-US"/>
          </a:p>
        </p:txBody>
      </p:sp>
    </p:spTree>
    <p:extLst>
      <p:ext uri="{BB962C8B-B14F-4D97-AF65-F5344CB8AC3E}">
        <p14:creationId xmlns:p14="http://schemas.microsoft.com/office/powerpoint/2010/main" val="317941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3105">
              <a:buClr>
                <a:schemeClr val="accent4">
                  <a:lumMod val="50000"/>
                </a:schemeClr>
              </a:buClr>
            </a:pPr>
            <a:r>
              <a:rPr lang="en-US" sz="1500" dirty="0">
                <a:solidFill>
                  <a:schemeClr val="tx1">
                    <a:lumMod val="95000"/>
                    <a:lumOff val="5000"/>
                  </a:schemeClr>
                </a:solidFill>
                <a:cs typeface="Calibri" panose="020F0502020204030204" pitchFamily="34" charset="0"/>
              </a:rPr>
              <a:t>Keeping a full and detailed Environmental Review Record, or ERR, is essential for the clearance process, public transparency before/during/after the project. The full ERR will not be uploaded to TDA Go at the time of clearance submission, but the full ERR will be needed to comply with future TDA monitoring and potential HUD auditing.</a:t>
            </a:r>
          </a:p>
          <a:p>
            <a:pPr marL="123105">
              <a:buClr>
                <a:schemeClr val="accent4">
                  <a:lumMod val="50000"/>
                </a:schemeClr>
              </a:buClr>
            </a:pPr>
            <a:endParaRPr lang="en-US" sz="1500" dirty="0">
              <a:solidFill>
                <a:schemeClr val="tx1">
                  <a:lumMod val="95000"/>
                  <a:lumOff val="5000"/>
                </a:schemeClr>
              </a:solidFill>
              <a:cs typeface="Calibri" panose="020F0502020204030204" pitchFamily="34" charset="0"/>
            </a:endParaRPr>
          </a:p>
          <a:p>
            <a:pPr>
              <a:lnSpc>
                <a:spcPct val="150000"/>
              </a:lnSpc>
            </a:pPr>
            <a:r>
              <a:rPr lang="en-US" sz="1500" dirty="0"/>
              <a:t>The ERR is the written record of review and must be available for public review.</a:t>
            </a:r>
          </a:p>
          <a:p>
            <a:pPr>
              <a:lnSpc>
                <a:spcPct val="150000"/>
              </a:lnSpc>
            </a:pPr>
            <a:r>
              <a:rPr lang="en-US" sz="1500" dirty="0"/>
              <a:t>The ERR is a living document, and changes, additional studies, re-evaluations and supplemental reviews for the project will be ADDED to the record.</a:t>
            </a:r>
          </a:p>
          <a:p>
            <a:pPr>
              <a:lnSpc>
                <a:spcPct val="150000"/>
              </a:lnSpc>
            </a:pPr>
            <a:r>
              <a:rPr lang="en-US" sz="1500" dirty="0"/>
              <a:t>All source documentation must be kept with the ERR</a:t>
            </a:r>
          </a:p>
          <a:p>
            <a:pPr>
              <a:lnSpc>
                <a:spcPct val="150000"/>
              </a:lnSpc>
            </a:pPr>
            <a:r>
              <a:rPr lang="en-US" sz="1500" dirty="0"/>
              <a:t>Hard Copy is still required, but all TDA-Go screens can be printed, such as the Main form, which, after TDA approval counts as the RROF and the AUGF for records</a:t>
            </a:r>
          </a:p>
        </p:txBody>
      </p:sp>
      <p:sp>
        <p:nvSpPr>
          <p:cNvPr id="4" name="Slide Number Placeholder 3"/>
          <p:cNvSpPr>
            <a:spLocks noGrp="1"/>
          </p:cNvSpPr>
          <p:nvPr>
            <p:ph type="sldNum" sz="quarter" idx="5"/>
          </p:nvPr>
        </p:nvSpPr>
        <p:spPr/>
        <p:txBody>
          <a:bodyPr/>
          <a:lstStyle/>
          <a:p>
            <a:fld id="{DCCC15F1-1E53-4684-8FD4-B4EED7914D9E}" type="slidenum">
              <a:rPr lang="en-US" smtClean="0"/>
              <a:t>8</a:t>
            </a:fld>
            <a:endParaRPr lang="en-US"/>
          </a:p>
        </p:txBody>
      </p:sp>
    </p:spTree>
    <p:extLst>
      <p:ext uri="{BB962C8B-B14F-4D97-AF65-F5344CB8AC3E}">
        <p14:creationId xmlns:p14="http://schemas.microsoft.com/office/powerpoint/2010/main" val="397559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33">
              <a:spcBef>
                <a:spcPts val="1292"/>
              </a:spcBef>
              <a:buClr>
                <a:srgbClr val="1E3C78"/>
              </a:buClr>
              <a:buSzPct val="150000"/>
              <a:defRPr/>
            </a:pPr>
            <a:r>
              <a:rPr lang="en-US" sz="1100" b="1" dirty="0">
                <a:latin typeface="+mn-lt"/>
              </a:rPr>
              <a:t>Before we touch on the different levels of review, let’s visit 24 CFR 58.5 so we can understand what it means to be subject or not subject to this subsection of part 58.</a:t>
            </a:r>
          </a:p>
          <a:p>
            <a:pPr defTabSz="984833">
              <a:spcBef>
                <a:spcPts val="1292"/>
              </a:spcBef>
              <a:buClr>
                <a:srgbClr val="1E3C78"/>
              </a:buClr>
              <a:buSzPct val="150000"/>
              <a:defRPr/>
            </a:pPr>
            <a:endParaRPr lang="en-US" sz="1100" b="1" dirty="0">
              <a:latin typeface="+mn-lt"/>
            </a:endParaRPr>
          </a:p>
          <a:p>
            <a:pPr>
              <a:lnSpc>
                <a:spcPct val="107000"/>
              </a:lnSpc>
              <a:spcAft>
                <a:spcPts val="845"/>
              </a:spcAft>
            </a:pPr>
            <a:r>
              <a:rPr lang="en-US" sz="1100" kern="100" dirty="0">
                <a:solidFill>
                  <a:srgbClr val="333333"/>
                </a:solidFill>
                <a:latin typeface="+mn-lt"/>
                <a:ea typeface="Aptos" panose="020B0004020202020204" pitchFamily="34" charset="0"/>
                <a:cs typeface="Times New Roman" panose="02020603050405020304" pitchFamily="18" charset="0"/>
              </a:rPr>
              <a:t>24 CFR 58.5</a:t>
            </a:r>
            <a:r>
              <a:rPr lang="en-US" sz="1100" kern="100" dirty="0">
                <a:latin typeface="+mn-lt"/>
                <a:ea typeface="Aptos" panose="020B0004020202020204" pitchFamily="34" charset="0"/>
                <a:cs typeface="Times New Roman" panose="02020603050405020304" pitchFamily="18" charset="0"/>
              </a:rPr>
              <a:t>: In accordance with the provisions of law cited in </a:t>
            </a:r>
            <a:r>
              <a:rPr lang="en-US" sz="1100" u="sng" kern="100" dirty="0">
                <a:solidFill>
                  <a:srgbClr val="0000FF"/>
                </a:solidFill>
                <a:latin typeface="+mn-lt"/>
                <a:ea typeface="Aptos" panose="020B0004020202020204" pitchFamily="34" charset="0"/>
                <a:cs typeface="Times New Roman" panose="02020603050405020304" pitchFamily="18" charset="0"/>
                <a:hlinkClick r:id="rId3"/>
              </a:rPr>
              <a:t>§ 58.1(b)</a:t>
            </a:r>
            <a:r>
              <a:rPr lang="en-US" sz="1100" kern="100" dirty="0">
                <a:latin typeface="+mn-lt"/>
                <a:ea typeface="Aptos" panose="020B0004020202020204" pitchFamily="34" charset="0"/>
                <a:cs typeface="Times New Roman" panose="02020603050405020304" pitchFamily="18" charset="0"/>
              </a:rPr>
              <a:t>, the responsible entity must assume responsibilities for environmental review, decision-making and action that would apply to HUD under the following specified laws and authorities. The responsible entity must certify that it has complied with the requirements that would apply to HUD under these laws and authorities and must consider the criteria, standards, policies and regulations of these laws and authorities.</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Historic properties</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Floodplain management and wetland protection.</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Coastal Zone Management</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Sole source aquifers.</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Endangered species.</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Wild and scenic rivers</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Air quality.</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Farmlands protection.</a:t>
            </a:r>
          </a:p>
          <a:p>
            <a:pPr marL="362448" indent="-362448">
              <a:lnSpc>
                <a:spcPct val="107000"/>
              </a:lnSpc>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HUD environmental standards</a:t>
            </a:r>
          </a:p>
          <a:p>
            <a:pPr marL="785305" lvl="1" indent="-302040">
              <a:lnSpc>
                <a:spcPct val="107000"/>
              </a:lnSpc>
              <a:buFont typeface="Courier New" panose="02070309020205020404" pitchFamily="49" charset="0"/>
              <a:buChar char="o"/>
            </a:pPr>
            <a:r>
              <a:rPr lang="en-US" sz="1100" kern="100" dirty="0">
                <a:latin typeface="+mn-lt"/>
                <a:ea typeface="Aptos" panose="020B0004020202020204" pitchFamily="34" charset="0"/>
                <a:cs typeface="Times New Roman" panose="02020603050405020304" pitchFamily="18" charset="0"/>
              </a:rPr>
              <a:t>runway clear zone</a:t>
            </a:r>
          </a:p>
          <a:p>
            <a:pPr marL="785305" lvl="1" indent="-302040">
              <a:lnSpc>
                <a:spcPct val="107000"/>
              </a:lnSpc>
              <a:buFont typeface="Courier New" panose="02070309020205020404" pitchFamily="49" charset="0"/>
              <a:buChar char="o"/>
            </a:pPr>
            <a:r>
              <a:rPr lang="en-US" sz="1100" kern="100" dirty="0">
                <a:latin typeface="+mn-lt"/>
                <a:ea typeface="Aptos" panose="020B0004020202020204" pitchFamily="34" charset="0"/>
                <a:cs typeface="Times New Roman" panose="02020603050405020304" pitchFamily="18" charset="0"/>
              </a:rPr>
              <a:t>hazardous materials, contamination, toxic chemicals and gases, and radioactive substances</a:t>
            </a:r>
          </a:p>
          <a:p>
            <a:pPr marL="362448" indent="-362448">
              <a:lnSpc>
                <a:spcPct val="107000"/>
              </a:lnSpc>
              <a:spcAft>
                <a:spcPts val="845"/>
              </a:spcAft>
              <a:buFont typeface="Symbol" panose="05050102010706020507" pitchFamily="18" charset="2"/>
              <a:buChar char=""/>
            </a:pPr>
            <a:r>
              <a:rPr lang="en-US" sz="1100" kern="100" dirty="0">
                <a:latin typeface="+mn-lt"/>
                <a:ea typeface="Aptos" panose="020B0004020202020204" pitchFamily="34" charset="0"/>
                <a:cs typeface="Times New Roman" panose="02020603050405020304" pitchFamily="18" charset="0"/>
              </a:rPr>
              <a:t>Environmental justice.</a:t>
            </a:r>
          </a:p>
          <a:p>
            <a:pPr defTabSz="984833">
              <a:spcBef>
                <a:spcPts val="1292"/>
              </a:spcBef>
              <a:buClr>
                <a:srgbClr val="1E3C78"/>
              </a:buClr>
              <a:buSzPct val="150000"/>
              <a:defRPr/>
            </a:pPr>
            <a:endParaRPr lang="en-US" sz="1500" dirty="0"/>
          </a:p>
        </p:txBody>
      </p:sp>
      <p:sp>
        <p:nvSpPr>
          <p:cNvPr id="4" name="Slide Number Placeholder 3"/>
          <p:cNvSpPr>
            <a:spLocks noGrp="1"/>
          </p:cNvSpPr>
          <p:nvPr>
            <p:ph type="sldNum" sz="quarter" idx="5"/>
          </p:nvPr>
        </p:nvSpPr>
        <p:spPr/>
        <p:txBody>
          <a:bodyPr/>
          <a:lstStyle/>
          <a:p>
            <a:fld id="{DCCC15F1-1E53-4684-8FD4-B4EED7914D9E}" type="slidenum">
              <a:rPr lang="en-US" smtClean="0"/>
              <a:t>9</a:t>
            </a:fld>
            <a:endParaRPr lang="en-US"/>
          </a:p>
        </p:txBody>
      </p:sp>
    </p:spTree>
    <p:extLst>
      <p:ext uri="{BB962C8B-B14F-4D97-AF65-F5344CB8AC3E}">
        <p14:creationId xmlns:p14="http://schemas.microsoft.com/office/powerpoint/2010/main" val="296840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6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400999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36291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94852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7D53F-BFD8-4DCB-954F-5EAE532CF782}"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1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7D53F-BFD8-4DCB-954F-5EAE532CF782}"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50826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7D53F-BFD8-4DCB-954F-5EAE532CF782}"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36241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7D53F-BFD8-4DCB-954F-5EAE532CF782}"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5662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B7D53F-BFD8-4DCB-954F-5EAE532CF782}" type="datetimeFigureOut">
              <a:rPr lang="en-US" smtClean="0"/>
              <a:t>7/9/2024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5229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B7D53F-BFD8-4DCB-954F-5EAE532CF782}" type="datetimeFigureOut">
              <a:rPr lang="en-US" smtClean="0"/>
              <a:t>7/9/2024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0A94C8D-C909-48A9-B27C-99CB31B51AD3}" type="slidenum">
              <a:rPr lang="en-US" smtClean="0"/>
              <a:t>‹#›</a:t>
            </a:fld>
            <a:endParaRPr lang="en-US"/>
          </a:p>
        </p:txBody>
      </p:sp>
    </p:spTree>
    <p:extLst>
      <p:ext uri="{BB962C8B-B14F-4D97-AF65-F5344CB8AC3E}">
        <p14:creationId xmlns:p14="http://schemas.microsoft.com/office/powerpoint/2010/main" val="5575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7D53F-BFD8-4DCB-954F-5EAE532CF782}"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43464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B7D53F-BFD8-4DCB-954F-5EAE532CF782}" type="datetimeFigureOut">
              <a:rPr lang="en-US" smtClean="0"/>
              <a:t>7/9/2024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0A94C8D-C909-48A9-B27C-99CB31B51AD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83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EnvReview@TexasAgriculture.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3F6A8-0DE9-D0C2-852D-88D7027CFD0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38737" y="4643118"/>
            <a:ext cx="4655976" cy="1499762"/>
          </a:xfrm>
          <a:prstGeom prst="rect">
            <a:avLst/>
          </a:prstGeom>
        </p:spPr>
      </p:pic>
      <p:sp>
        <p:nvSpPr>
          <p:cNvPr id="5" name="TextBox 4">
            <a:extLst>
              <a:ext uri="{FF2B5EF4-FFF2-40B4-BE49-F238E27FC236}">
                <a16:creationId xmlns:a16="http://schemas.microsoft.com/office/drawing/2014/main" id="{F471AA8B-61BB-12BA-6766-9F985A0885BD}"/>
              </a:ext>
            </a:extLst>
          </p:cNvPr>
          <p:cNvSpPr txBox="1"/>
          <p:nvPr/>
        </p:nvSpPr>
        <p:spPr>
          <a:xfrm>
            <a:off x="261256" y="456567"/>
            <a:ext cx="11803225" cy="839204"/>
          </a:xfrm>
          <a:prstGeom prst="rect">
            <a:avLst/>
          </a:prstGeom>
          <a:noFill/>
        </p:spPr>
        <p:txBody>
          <a:bodyPr wrap="square" rtlCol="0">
            <a:spAutoFit/>
          </a:bodyPr>
          <a:lstStyle/>
          <a:p>
            <a:pPr algn="ctr">
              <a:lnSpc>
                <a:spcPct val="150000"/>
              </a:lnSpc>
            </a:pPr>
            <a:r>
              <a:rPr lang="en-US" sz="3600" b="1" dirty="0">
                <a:solidFill>
                  <a:schemeClr val="accent2">
                    <a:lumMod val="75000"/>
                  </a:schemeClr>
                </a:solidFill>
                <a:latin typeface="Book Antiqua" panose="02040602050305030304" pitchFamily="18" charset="0"/>
              </a:rPr>
              <a:t>Texas Community Development Block Grant Program</a:t>
            </a:r>
          </a:p>
        </p:txBody>
      </p:sp>
      <p:pic>
        <p:nvPicPr>
          <p:cNvPr id="6" name="Picture 7">
            <a:extLst>
              <a:ext uri="{FF2B5EF4-FFF2-40B4-BE49-F238E27FC236}">
                <a16:creationId xmlns:a16="http://schemas.microsoft.com/office/drawing/2014/main" id="{2D17F206-B611-F957-E19A-9543376FE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24" y="1465001"/>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569D762-DF87-7B70-9539-D43A356A6AC4}"/>
              </a:ext>
            </a:extLst>
          </p:cNvPr>
          <p:cNvSpPr txBox="1"/>
          <p:nvPr/>
        </p:nvSpPr>
        <p:spPr>
          <a:xfrm>
            <a:off x="4486312" y="1379276"/>
            <a:ext cx="6657938" cy="2771271"/>
          </a:xfrm>
          <a:prstGeom prst="rect">
            <a:avLst/>
          </a:prstGeom>
          <a:noFill/>
        </p:spPr>
        <p:txBody>
          <a:bodyPr wrap="square">
            <a:spAutoFit/>
          </a:bodyPr>
          <a:lstStyle/>
          <a:p>
            <a:pPr algn="ctr">
              <a:lnSpc>
                <a:spcPct val="150000"/>
              </a:lnSpc>
            </a:pPr>
            <a:r>
              <a:rPr lang="en-US" sz="4000" b="1" dirty="0">
                <a:solidFill>
                  <a:schemeClr val="accent3">
                    <a:lumMod val="50000"/>
                  </a:schemeClr>
                </a:solidFill>
                <a:latin typeface="Book Antiqua" panose="02040602050305030304" pitchFamily="18" charset="0"/>
              </a:rPr>
              <a:t>CDBG Over Coffee</a:t>
            </a:r>
          </a:p>
          <a:p>
            <a:pPr algn="ctr">
              <a:lnSpc>
                <a:spcPct val="150000"/>
              </a:lnSpc>
            </a:pPr>
            <a:r>
              <a:rPr lang="en-US" sz="4000" dirty="0">
                <a:solidFill>
                  <a:schemeClr val="accent3">
                    <a:lumMod val="50000"/>
                  </a:schemeClr>
                </a:solidFill>
                <a:latin typeface="Book Antiqua" panose="02040602050305030304" pitchFamily="18" charset="0"/>
              </a:rPr>
              <a:t>Today’s Topic:</a:t>
            </a:r>
          </a:p>
          <a:p>
            <a:pPr algn="ctr">
              <a:lnSpc>
                <a:spcPct val="150000"/>
              </a:lnSpc>
            </a:pPr>
            <a:r>
              <a:rPr lang="en-US" sz="4000" dirty="0">
                <a:solidFill>
                  <a:schemeClr val="accent3">
                    <a:lumMod val="50000"/>
                  </a:schemeClr>
                </a:solidFill>
                <a:latin typeface="Book Antiqua" panose="02040602050305030304" pitchFamily="18" charset="0"/>
              </a:rPr>
              <a:t>24 CFR Part 58</a:t>
            </a:r>
          </a:p>
        </p:txBody>
      </p:sp>
    </p:spTree>
    <p:extLst>
      <p:ext uri="{BB962C8B-B14F-4D97-AF65-F5344CB8AC3E}">
        <p14:creationId xmlns:p14="http://schemas.microsoft.com/office/powerpoint/2010/main" val="170740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7722"/>
            <a:ext cx="9882051" cy="748454"/>
          </a:xfrm>
        </p:spPr>
        <p:txBody>
          <a:bodyPr/>
          <a:lstStyle/>
          <a:p>
            <a:r>
              <a:rPr lang="en-US" b="1" dirty="0">
                <a:solidFill>
                  <a:schemeClr val="accent1">
                    <a:lumMod val="50000"/>
                  </a:schemeClr>
                </a:solidFill>
              </a:rPr>
              <a:t>Levels of Review</a:t>
            </a:r>
            <a:endParaRPr lang="en-US" dirty="0"/>
          </a:p>
        </p:txBody>
      </p:sp>
      <p:sp>
        <p:nvSpPr>
          <p:cNvPr id="5" name="Content Placeholder 2">
            <a:extLst>
              <a:ext uri="{FF2B5EF4-FFF2-40B4-BE49-F238E27FC236}">
                <a16:creationId xmlns:a16="http://schemas.microsoft.com/office/drawing/2014/main" id="{2F30114D-2F15-496C-257D-4B6D6986E1AB}"/>
              </a:ext>
            </a:extLst>
          </p:cNvPr>
          <p:cNvSpPr>
            <a:spLocks noGrp="1"/>
          </p:cNvSpPr>
          <p:nvPr>
            <p:ph idx="1"/>
          </p:nvPr>
        </p:nvSpPr>
        <p:spPr>
          <a:xfrm>
            <a:off x="1231174" y="1916377"/>
            <a:ext cx="7274651" cy="3922448"/>
          </a:xfrm>
        </p:spPr>
        <p:txBody>
          <a:bodyPr>
            <a:normAutofit/>
          </a:bodyPr>
          <a:lstStyle/>
          <a:p>
            <a:pPr marL="342900" indent="-342900">
              <a:lnSpc>
                <a:spcPct val="150000"/>
              </a:lnSpc>
              <a:buFont typeface="Arial" panose="020B0604020202020204" pitchFamily="34" charset="0"/>
              <a:buChar char="•"/>
            </a:pPr>
            <a:r>
              <a:rPr lang="en-US" sz="3600" dirty="0"/>
              <a:t> </a:t>
            </a:r>
            <a:endParaRPr lang="en-US" sz="3400" dirty="0"/>
          </a:p>
          <a:p>
            <a:pPr lvl="1">
              <a:buFont typeface="Wingdings" panose="05000000000000000000" pitchFamily="2" charset="2"/>
              <a:buChar char="§"/>
            </a:pPr>
            <a:endParaRPr lang="en-US" sz="2800" dirty="0"/>
          </a:p>
        </p:txBody>
      </p:sp>
      <p:sp>
        <p:nvSpPr>
          <p:cNvPr id="3" name="TextBox 2">
            <a:extLst>
              <a:ext uri="{FF2B5EF4-FFF2-40B4-BE49-F238E27FC236}">
                <a16:creationId xmlns:a16="http://schemas.microsoft.com/office/drawing/2014/main" id="{CDB01623-6212-291A-BB84-67959CCE91BA}"/>
              </a:ext>
            </a:extLst>
          </p:cNvPr>
          <p:cNvSpPr txBox="1"/>
          <p:nvPr/>
        </p:nvSpPr>
        <p:spPr>
          <a:xfrm>
            <a:off x="10538749" y="5098654"/>
            <a:ext cx="498276"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DA6DD00-2BF7-E55C-250D-033C8FF38907}"/>
              </a:ext>
            </a:extLst>
          </p:cNvPr>
          <p:cNvSpPr txBox="1"/>
          <p:nvPr/>
        </p:nvSpPr>
        <p:spPr>
          <a:xfrm>
            <a:off x="10733150" y="4717457"/>
            <a:ext cx="498276" cy="485775"/>
          </a:xfrm>
          <a:prstGeom prst="rect">
            <a:avLst/>
          </a:prstGeom>
          <a:solidFill>
            <a:schemeClr val="bg1"/>
          </a:solidFill>
        </p:spPr>
        <p:txBody>
          <a:bodyPr wrap="square" rtlCol="0">
            <a:spAutoFit/>
          </a:bodyPr>
          <a:lstStyle/>
          <a:p>
            <a:endParaRPr lang="en-US" dirty="0"/>
          </a:p>
        </p:txBody>
      </p:sp>
      <p:pic>
        <p:nvPicPr>
          <p:cNvPr id="7" name="Picture 6" descr="A screenshot of a survey&#10;&#10;Description automatically generated">
            <a:extLst>
              <a:ext uri="{FF2B5EF4-FFF2-40B4-BE49-F238E27FC236}">
                <a16:creationId xmlns:a16="http://schemas.microsoft.com/office/drawing/2014/main" id="{F63682FF-A683-BE6F-6294-E46FA450A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74" y="1916377"/>
            <a:ext cx="7462883" cy="4264505"/>
          </a:xfrm>
          <a:prstGeom prst="rect">
            <a:avLst/>
          </a:prstGeom>
          <a:ln>
            <a:solidFill>
              <a:schemeClr val="bg1">
                <a:lumMod val="85000"/>
              </a:schemeClr>
            </a:solidFill>
          </a:ln>
        </p:spPr>
      </p:pic>
    </p:spTree>
    <p:extLst>
      <p:ext uri="{BB962C8B-B14F-4D97-AF65-F5344CB8AC3E}">
        <p14:creationId xmlns:p14="http://schemas.microsoft.com/office/powerpoint/2010/main" val="290556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7722"/>
            <a:ext cx="9882051" cy="748454"/>
          </a:xfrm>
        </p:spPr>
        <p:txBody>
          <a:bodyPr/>
          <a:lstStyle/>
          <a:p>
            <a:r>
              <a:rPr lang="en-US" b="1" dirty="0">
                <a:solidFill>
                  <a:schemeClr val="accent1">
                    <a:lumMod val="50000"/>
                  </a:schemeClr>
                </a:solidFill>
              </a:rPr>
              <a:t>Environmental Impact Statement (EIS)</a:t>
            </a:r>
            <a:endParaRPr lang="en-US" dirty="0"/>
          </a:p>
        </p:txBody>
      </p:sp>
      <p:sp>
        <p:nvSpPr>
          <p:cNvPr id="5" name="Content Placeholder 2">
            <a:extLst>
              <a:ext uri="{FF2B5EF4-FFF2-40B4-BE49-F238E27FC236}">
                <a16:creationId xmlns:a16="http://schemas.microsoft.com/office/drawing/2014/main" id="{2F30114D-2F15-496C-257D-4B6D6986E1AB}"/>
              </a:ext>
            </a:extLst>
          </p:cNvPr>
          <p:cNvSpPr>
            <a:spLocks noGrp="1"/>
          </p:cNvSpPr>
          <p:nvPr>
            <p:ph idx="1"/>
          </p:nvPr>
        </p:nvSpPr>
        <p:spPr>
          <a:xfrm>
            <a:off x="1231174" y="1916377"/>
            <a:ext cx="7274651" cy="3922448"/>
          </a:xfrm>
        </p:spPr>
        <p:txBody>
          <a:bodyPr>
            <a:normAutofit/>
          </a:bodyPr>
          <a:lstStyle/>
          <a:p>
            <a:pPr marL="285750" indent="-285750">
              <a:buFont typeface="Arial" panose="020B0604020202020204" pitchFamily="34" charset="0"/>
              <a:buChar char="•"/>
            </a:pPr>
            <a:r>
              <a:rPr lang="en-US" sz="3600" dirty="0"/>
              <a:t>Environmental Assessment results in a Finding </a:t>
            </a:r>
            <a:r>
              <a:rPr lang="en-US" sz="3600" b="1" i="1" u="sng" dirty="0"/>
              <a:t>of</a:t>
            </a:r>
            <a:r>
              <a:rPr lang="en-US" sz="3600" dirty="0"/>
              <a:t> Significant Impact</a:t>
            </a:r>
          </a:p>
          <a:p>
            <a:pPr marL="285750" indent="-285750">
              <a:buFont typeface="Arial" panose="020B0604020202020204" pitchFamily="34" charset="0"/>
              <a:buChar char="•"/>
            </a:pPr>
            <a:endParaRPr lang="en-US" sz="4000" dirty="0"/>
          </a:p>
          <a:p>
            <a:pPr marL="285750" indent="-285750">
              <a:buFont typeface="Arial" panose="020B0604020202020204" pitchFamily="34" charset="0"/>
              <a:buChar char="•"/>
            </a:pPr>
            <a:r>
              <a:rPr lang="en-US" sz="3600" dirty="0">
                <a:ea typeface="Times New Roman" panose="02020603050405020304" pitchFamily="18" charset="0"/>
              </a:rPr>
              <a:t>C</a:t>
            </a:r>
            <a:r>
              <a:rPr lang="en-US" sz="3600" dirty="0">
                <a:effectLst/>
                <a:ea typeface="Times New Roman" panose="02020603050405020304" pitchFamily="18" charset="0"/>
              </a:rPr>
              <a:t>ontact </a:t>
            </a:r>
            <a:r>
              <a:rPr lang="en-US" sz="3600" spc="-20" dirty="0">
                <a:effectLst/>
                <a:ea typeface="Times New Roman" panose="02020603050405020304" pitchFamily="18" charset="0"/>
              </a:rPr>
              <a:t>TDA </a:t>
            </a:r>
            <a:r>
              <a:rPr lang="en-US" sz="3600" spc="-20" dirty="0">
                <a:ea typeface="Times New Roman" panose="02020603050405020304" pitchFamily="18" charset="0"/>
              </a:rPr>
              <a:t>immediately</a:t>
            </a:r>
            <a:endParaRPr lang="en-US" sz="3600" dirty="0"/>
          </a:p>
          <a:p>
            <a:pPr marL="342900" indent="-342900">
              <a:lnSpc>
                <a:spcPct val="150000"/>
              </a:lnSpc>
              <a:buFont typeface="Arial" panose="020B0604020202020204" pitchFamily="34" charset="0"/>
              <a:buChar char="•"/>
            </a:pPr>
            <a:endParaRPr lang="en-US" sz="3400" dirty="0"/>
          </a:p>
          <a:p>
            <a:pPr lvl="1">
              <a:buFont typeface="Wingdings" panose="05000000000000000000" pitchFamily="2" charset="2"/>
              <a:buChar char="§"/>
            </a:pPr>
            <a:endParaRPr lang="en-US" sz="2800" dirty="0"/>
          </a:p>
        </p:txBody>
      </p:sp>
      <p:sp>
        <p:nvSpPr>
          <p:cNvPr id="3" name="TextBox 2">
            <a:extLst>
              <a:ext uri="{FF2B5EF4-FFF2-40B4-BE49-F238E27FC236}">
                <a16:creationId xmlns:a16="http://schemas.microsoft.com/office/drawing/2014/main" id="{CDB01623-6212-291A-BB84-67959CCE91BA}"/>
              </a:ext>
            </a:extLst>
          </p:cNvPr>
          <p:cNvSpPr txBox="1"/>
          <p:nvPr/>
        </p:nvSpPr>
        <p:spPr>
          <a:xfrm>
            <a:off x="10538749" y="5098654"/>
            <a:ext cx="498276"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DA6DD00-2BF7-E55C-250D-033C8FF38907}"/>
              </a:ext>
            </a:extLst>
          </p:cNvPr>
          <p:cNvSpPr txBox="1"/>
          <p:nvPr/>
        </p:nvSpPr>
        <p:spPr>
          <a:xfrm>
            <a:off x="10733150" y="4717457"/>
            <a:ext cx="498276" cy="485775"/>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A2E0A3BE-055F-949D-DF56-DA4EEE491E27}"/>
              </a:ext>
            </a:extLst>
          </p:cNvPr>
          <p:cNvPicPr>
            <a:picLocks noChangeAspect="1"/>
          </p:cNvPicPr>
          <p:nvPr/>
        </p:nvPicPr>
        <p:blipFill>
          <a:blip r:embed="rId3"/>
          <a:stretch>
            <a:fillRect/>
          </a:stretch>
        </p:blipFill>
        <p:spPr>
          <a:xfrm>
            <a:off x="7232322" y="2539020"/>
            <a:ext cx="4232947" cy="3299805"/>
          </a:xfrm>
          <a:prstGeom prst="rect">
            <a:avLst/>
          </a:prstGeom>
        </p:spPr>
      </p:pic>
    </p:spTree>
    <p:extLst>
      <p:ext uri="{BB962C8B-B14F-4D97-AF65-F5344CB8AC3E}">
        <p14:creationId xmlns:p14="http://schemas.microsoft.com/office/powerpoint/2010/main" val="400200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Environmental Review Steps</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233569" y="1683657"/>
            <a:ext cx="10202908" cy="4731657"/>
          </a:xfrm>
        </p:spPr>
        <p:txBody>
          <a:bodyPr>
            <a:normAutofit fontScale="47500" lnSpcReduction="20000"/>
          </a:bodyPr>
          <a:lstStyle/>
          <a:p>
            <a:pPr>
              <a:lnSpc>
                <a:spcPct val="120000"/>
              </a:lnSpc>
              <a:spcBef>
                <a:spcPts val="600"/>
              </a:spcBef>
            </a:pPr>
            <a:r>
              <a:rPr lang="en-US" sz="5500" b="1" dirty="0"/>
              <a:t>Step 1 </a:t>
            </a:r>
            <a:r>
              <a:rPr lang="en-US" sz="5500" dirty="0"/>
              <a:t>– Determine Project Description</a:t>
            </a:r>
          </a:p>
          <a:p>
            <a:pPr>
              <a:lnSpc>
                <a:spcPct val="120000"/>
              </a:lnSpc>
              <a:spcBef>
                <a:spcPts val="600"/>
              </a:spcBef>
            </a:pPr>
            <a:r>
              <a:rPr lang="en-US" sz="5500" b="1" dirty="0"/>
              <a:t>Step 2 </a:t>
            </a:r>
            <a:r>
              <a:rPr lang="en-US" sz="5500" dirty="0"/>
              <a:t>– Determine Level of Review</a:t>
            </a:r>
          </a:p>
          <a:p>
            <a:pPr>
              <a:lnSpc>
                <a:spcPct val="120000"/>
              </a:lnSpc>
              <a:spcBef>
                <a:spcPts val="600"/>
              </a:spcBef>
            </a:pPr>
            <a:r>
              <a:rPr lang="en-US" sz="5500" b="1" dirty="0"/>
              <a:t>Step 3 </a:t>
            </a:r>
            <a:r>
              <a:rPr lang="en-US" sz="5500" dirty="0"/>
              <a:t>– Complete Checklist</a:t>
            </a:r>
          </a:p>
          <a:p>
            <a:pPr>
              <a:lnSpc>
                <a:spcPct val="120000"/>
              </a:lnSpc>
              <a:spcBef>
                <a:spcPts val="600"/>
              </a:spcBef>
            </a:pPr>
            <a:r>
              <a:rPr lang="en-US" sz="5500" b="1" dirty="0"/>
              <a:t>Step 4 </a:t>
            </a:r>
            <a:r>
              <a:rPr lang="en-US" sz="5500" dirty="0"/>
              <a:t>– Publish/Post Notices</a:t>
            </a:r>
          </a:p>
          <a:p>
            <a:pPr>
              <a:lnSpc>
                <a:spcPct val="120000"/>
              </a:lnSpc>
              <a:spcBef>
                <a:spcPts val="600"/>
              </a:spcBef>
            </a:pPr>
            <a:r>
              <a:rPr lang="en-US" sz="5500" b="1" dirty="0"/>
              <a:t>Step 5 </a:t>
            </a:r>
            <a:r>
              <a:rPr lang="en-US" sz="5500" dirty="0"/>
              <a:t>– Certifications</a:t>
            </a:r>
          </a:p>
          <a:p>
            <a:pPr>
              <a:lnSpc>
                <a:spcPct val="120000"/>
              </a:lnSpc>
              <a:spcBef>
                <a:spcPts val="600"/>
              </a:spcBef>
            </a:pPr>
            <a:r>
              <a:rPr lang="en-US" sz="5500" b="1" dirty="0"/>
              <a:t>Step 6 </a:t>
            </a:r>
            <a:r>
              <a:rPr lang="en-US" sz="5500" dirty="0"/>
              <a:t>– Submit Clearance Documentation to TDA</a:t>
            </a:r>
          </a:p>
          <a:p>
            <a:pPr>
              <a:lnSpc>
                <a:spcPct val="120000"/>
              </a:lnSpc>
              <a:spcBef>
                <a:spcPts val="600"/>
              </a:spcBef>
            </a:pPr>
            <a:r>
              <a:rPr lang="en-US" sz="5500" b="1" dirty="0"/>
              <a:t>Step 7 </a:t>
            </a:r>
            <a:r>
              <a:rPr lang="en-US" sz="5500" dirty="0"/>
              <a:t>– State Objection Period </a:t>
            </a:r>
          </a:p>
          <a:p>
            <a:pPr>
              <a:lnSpc>
                <a:spcPct val="120000"/>
              </a:lnSpc>
              <a:spcBef>
                <a:spcPts val="600"/>
              </a:spcBef>
            </a:pPr>
            <a:r>
              <a:rPr lang="en-US" sz="5500" b="1" dirty="0"/>
              <a:t>Step 8 </a:t>
            </a:r>
            <a:r>
              <a:rPr lang="en-US" sz="5500" dirty="0"/>
              <a:t>– State’s Post-Release Review</a:t>
            </a:r>
          </a:p>
          <a:p>
            <a:pPr>
              <a:lnSpc>
                <a:spcPct val="120000"/>
              </a:lnSpc>
              <a:spcBef>
                <a:spcPts val="600"/>
              </a:spcBef>
            </a:pPr>
            <a:r>
              <a:rPr lang="en-US" sz="5500" b="1" dirty="0"/>
              <a:t>Step 9 </a:t>
            </a:r>
            <a:r>
              <a:rPr lang="en-US" sz="5500" dirty="0"/>
              <a:t>– Re-Evaluation &amp; Subsequent Amendment Procedure</a:t>
            </a:r>
          </a:p>
          <a:p>
            <a:pPr lvl="1">
              <a:buFont typeface="Wingdings" panose="05000000000000000000" pitchFamily="2" charset="2"/>
              <a:buChar char="§"/>
            </a:pPr>
            <a:endParaRPr lang="en-US" sz="3000" dirty="0"/>
          </a:p>
        </p:txBody>
      </p:sp>
    </p:spTree>
    <p:extLst>
      <p:ext uri="{BB962C8B-B14F-4D97-AF65-F5344CB8AC3E}">
        <p14:creationId xmlns:p14="http://schemas.microsoft.com/office/powerpoint/2010/main" val="375959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State Objection Period</a:t>
            </a:r>
            <a:endParaRPr lang="en-US" dirty="0"/>
          </a:p>
        </p:txBody>
      </p:sp>
      <p:pic>
        <p:nvPicPr>
          <p:cNvPr id="3" name="Picture 2" descr="A screenshot of a computer&#10;&#10;Description automatically generated">
            <a:extLst>
              <a:ext uri="{FF2B5EF4-FFF2-40B4-BE49-F238E27FC236}">
                <a16:creationId xmlns:a16="http://schemas.microsoft.com/office/drawing/2014/main" id="{BC6EF4B3-20D2-3B7B-32B5-62F46AFBB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46" t="22982" r="31304" b="30294"/>
          <a:stretch/>
        </p:blipFill>
        <p:spPr bwMode="auto">
          <a:xfrm>
            <a:off x="1160417" y="1854829"/>
            <a:ext cx="7927701" cy="3967739"/>
          </a:xfrm>
          <a:prstGeom prst="rect">
            <a:avLst/>
          </a:prstGeom>
          <a:ln w="12700">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3632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normAutofit fontScale="90000"/>
          </a:bodyPr>
          <a:lstStyle/>
          <a:p>
            <a:r>
              <a:rPr lang="en-US" b="1" dirty="0">
                <a:solidFill>
                  <a:schemeClr val="accent1">
                    <a:lumMod val="50000"/>
                  </a:schemeClr>
                </a:solidFill>
              </a:rPr>
              <a:t>State’s Post-Release Review AKA Monitoring</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160417" y="1739147"/>
            <a:ext cx="10202908" cy="4603596"/>
          </a:xfrm>
        </p:spPr>
        <p:txBody>
          <a:bodyPr>
            <a:noAutofit/>
          </a:bodyPr>
          <a:lstStyle/>
          <a:p>
            <a:r>
              <a:rPr lang="en-US" sz="2400" b="1" dirty="0"/>
              <a:t>Following the Authorization to Use Grant Funds: </a:t>
            </a:r>
          </a:p>
          <a:p>
            <a:pPr marL="914400" lvl="1" indent="-457200">
              <a:buFont typeface="Arial" panose="020B0604020202020204" pitchFamily="34" charset="0"/>
              <a:buChar char="•"/>
            </a:pPr>
            <a:r>
              <a:rPr lang="en-US" sz="2400" dirty="0"/>
              <a:t>Post Release Review under 24 CFR §58.18</a:t>
            </a:r>
          </a:p>
          <a:p>
            <a:pPr marL="914400" lvl="1" indent="-457200">
              <a:buFont typeface="Arial" panose="020B0604020202020204" pitchFamily="34" charset="0"/>
              <a:buChar char="•"/>
            </a:pPr>
            <a:r>
              <a:rPr lang="en-US" sz="2400" dirty="0"/>
              <a:t>May occur at any time</a:t>
            </a:r>
          </a:p>
          <a:p>
            <a:pPr marL="914400" lvl="1" indent="-457200">
              <a:buFont typeface="Arial" panose="020B0604020202020204" pitchFamily="34" charset="0"/>
              <a:buChar char="•"/>
            </a:pPr>
            <a:r>
              <a:rPr lang="en-US" sz="2400" dirty="0"/>
              <a:t>TDA will request the complete ERR</a:t>
            </a:r>
          </a:p>
          <a:p>
            <a:pPr marL="914400" lvl="1" indent="-457200">
              <a:buFont typeface="Arial" panose="020B0604020202020204" pitchFamily="34" charset="0"/>
              <a:buChar char="•"/>
            </a:pPr>
            <a:r>
              <a:rPr lang="en-US" sz="2400" dirty="0"/>
              <a:t>RE must retain full ERR documentation 	</a:t>
            </a:r>
          </a:p>
          <a:p>
            <a:r>
              <a:rPr lang="en-US" sz="2400" b="1" dirty="0"/>
              <a:t>If review was inadequate or incorrect:</a:t>
            </a:r>
          </a:p>
          <a:p>
            <a:pPr marL="914400" lvl="1" indent="-457200">
              <a:buFont typeface="Arial" panose="020B0604020202020204" pitchFamily="34" charset="0"/>
              <a:buChar char="•"/>
            </a:pPr>
            <a:r>
              <a:rPr lang="en-US" sz="2400" dirty="0"/>
              <a:t>Provide additional documentation</a:t>
            </a:r>
          </a:p>
          <a:p>
            <a:pPr marL="914400" lvl="1" indent="-457200">
              <a:buFont typeface="Arial" panose="020B0604020202020204" pitchFamily="34" charset="0"/>
              <a:buChar char="•"/>
            </a:pPr>
            <a:r>
              <a:rPr lang="en-US" sz="2400" dirty="0"/>
              <a:t>Finding of non-compliance</a:t>
            </a:r>
          </a:p>
          <a:p>
            <a:pPr marL="914400" lvl="1" indent="-457200">
              <a:buFont typeface="Arial" panose="020B0604020202020204" pitchFamily="34" charset="0"/>
              <a:buChar char="•"/>
            </a:pPr>
            <a:r>
              <a:rPr lang="en-US" sz="2400" dirty="0"/>
              <a:t>Hold on Grant funding</a:t>
            </a:r>
          </a:p>
          <a:p>
            <a:pPr marL="914400" lvl="1" indent="-457200">
              <a:buFont typeface="Arial" panose="020B0604020202020204" pitchFamily="34" charset="0"/>
              <a:buChar char="•"/>
            </a:pPr>
            <a:r>
              <a:rPr lang="en-US" sz="2400" dirty="0"/>
              <a:t>Conduct new Environmental Review</a:t>
            </a:r>
          </a:p>
          <a:p>
            <a:pPr marL="914400" lvl="1" indent="-457200">
              <a:buFont typeface="Arial" panose="020B0604020202020204" pitchFamily="34" charset="0"/>
              <a:buChar char="•"/>
            </a:pPr>
            <a:r>
              <a:rPr lang="en-US" sz="2400" dirty="0"/>
              <a:t>Disallowed costs</a:t>
            </a:r>
          </a:p>
        </p:txBody>
      </p:sp>
    </p:spTree>
    <p:extLst>
      <p:ext uri="{BB962C8B-B14F-4D97-AF65-F5344CB8AC3E}">
        <p14:creationId xmlns:p14="http://schemas.microsoft.com/office/powerpoint/2010/main" val="171282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2A750C-744F-4CA2-B36D-4FEA1932FB8B}"/>
              </a:ext>
            </a:extLst>
          </p:cNvPr>
          <p:cNvSpPr txBox="1">
            <a:spLocks/>
          </p:cNvSpPr>
          <p:nvPr/>
        </p:nvSpPr>
        <p:spPr>
          <a:xfrm>
            <a:off x="1202163" y="790582"/>
            <a:ext cx="9981221" cy="822960"/>
          </a:xfrm>
          <a:prstGeom prst="rect">
            <a:avLst/>
          </a:prstGeom>
        </p:spPr>
        <p:txBody>
          <a:bodyPr vert="horz" lIns="91440" tIns="45720" rIns="91440" bIns="45720" rtlCol="0" anchor="b">
            <a:normAutofit fontScale="9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800" b="1" dirty="0">
                <a:solidFill>
                  <a:schemeClr val="accent1">
                    <a:lumMod val="50000"/>
                  </a:schemeClr>
                </a:solidFill>
                <a:latin typeface="+mj-lt"/>
                <a:ea typeface="Playfair Display" charset="0"/>
                <a:cs typeface="Playfair Display" charset="0"/>
              </a:rPr>
              <a:t>Re-Evaluation of Environmental Determination</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66EFF24C-5E06-8C67-178A-BD9105119200}"/>
              </a:ext>
            </a:extLst>
          </p:cNvPr>
          <p:cNvSpPr>
            <a:spLocks noGrp="1"/>
          </p:cNvSpPr>
          <p:nvPr>
            <p:ph idx="1"/>
          </p:nvPr>
        </p:nvSpPr>
        <p:spPr>
          <a:xfrm>
            <a:off x="1202163" y="1910954"/>
            <a:ext cx="10475487" cy="4156463"/>
          </a:xfrm>
        </p:spPr>
        <p:txBody>
          <a:bodyPr>
            <a:normAutofit fontScale="70000" lnSpcReduction="20000"/>
          </a:bodyPr>
          <a:lstStyle/>
          <a:p>
            <a:r>
              <a:rPr lang="en-US" sz="4400" dirty="0"/>
              <a:t> </a:t>
            </a:r>
            <a:r>
              <a:rPr lang="en-US" sz="5100" b="1" dirty="0"/>
              <a:t>Reevaluation of ERR 24 CFR 58.47</a:t>
            </a:r>
          </a:p>
          <a:p>
            <a:pPr lvl="1">
              <a:lnSpc>
                <a:spcPct val="120000"/>
              </a:lnSpc>
              <a:buFont typeface="Arial" panose="020B0604020202020204" pitchFamily="34" charset="0"/>
              <a:buChar char="•"/>
            </a:pPr>
            <a:r>
              <a:rPr lang="en-US" sz="4200" i="1" dirty="0"/>
              <a:t> Changes that may trigger a new FONSI:</a:t>
            </a:r>
          </a:p>
          <a:p>
            <a:pPr lvl="1">
              <a:lnSpc>
                <a:spcPct val="120000"/>
              </a:lnSpc>
              <a:buFont typeface="Arial" panose="020B0604020202020204" pitchFamily="34" charset="0"/>
              <a:buChar char="•"/>
            </a:pPr>
            <a:r>
              <a:rPr lang="en-US" sz="4200" dirty="0"/>
              <a:t> Change in project scope</a:t>
            </a:r>
          </a:p>
          <a:p>
            <a:pPr lvl="1">
              <a:lnSpc>
                <a:spcPct val="120000"/>
              </a:lnSpc>
              <a:buFont typeface="Arial" panose="020B0604020202020204" pitchFamily="34" charset="0"/>
              <a:buChar char="•"/>
            </a:pPr>
            <a:r>
              <a:rPr lang="en-US" sz="4200" dirty="0"/>
              <a:t> New location, not addressed in original review</a:t>
            </a:r>
          </a:p>
          <a:p>
            <a:pPr lvl="1">
              <a:lnSpc>
                <a:spcPct val="120000"/>
              </a:lnSpc>
              <a:buFont typeface="Arial" panose="020B0604020202020204" pitchFamily="34" charset="0"/>
              <a:buChar char="•"/>
            </a:pPr>
            <a:r>
              <a:rPr lang="en-US" sz="4200" dirty="0"/>
              <a:t> Increase of more than 20% in infrastructure capacity</a:t>
            </a:r>
          </a:p>
          <a:p>
            <a:pPr lvl="1">
              <a:lnSpc>
                <a:spcPct val="120000"/>
              </a:lnSpc>
              <a:buFont typeface="Arial" panose="020B0604020202020204" pitchFamily="34" charset="0"/>
              <a:buChar char="•"/>
            </a:pPr>
            <a:r>
              <a:rPr lang="en-US" sz="4200" dirty="0"/>
              <a:t> Change in method or design that impacts the physical environment</a:t>
            </a:r>
          </a:p>
          <a:p>
            <a:pPr lvl="1">
              <a:lnSpc>
                <a:spcPct val="120000"/>
              </a:lnSpc>
              <a:buFont typeface="Arial" panose="020B0604020202020204" pitchFamily="34" charset="0"/>
              <a:buChar char="•"/>
            </a:pPr>
            <a:r>
              <a:rPr lang="en-US" sz="4200" dirty="0"/>
              <a:t> Change to accommodate new circumstances and/or environmental conditions that have arisen during project implementation</a:t>
            </a:r>
          </a:p>
          <a:p>
            <a:endParaRPr lang="en-US" sz="4400" i="1" dirty="0"/>
          </a:p>
        </p:txBody>
      </p:sp>
    </p:spTree>
    <p:extLst>
      <p:ext uri="{BB962C8B-B14F-4D97-AF65-F5344CB8AC3E}">
        <p14:creationId xmlns:p14="http://schemas.microsoft.com/office/powerpoint/2010/main" val="2166153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9418"/>
            <a:ext cx="9882051" cy="748454"/>
          </a:xfrm>
        </p:spPr>
        <p:txBody>
          <a:bodyPr>
            <a:normAutofit/>
          </a:bodyPr>
          <a:lstStyle/>
          <a:p>
            <a:r>
              <a:rPr lang="en-US" b="1" dirty="0">
                <a:solidFill>
                  <a:schemeClr val="accent1">
                    <a:lumMod val="50000"/>
                  </a:schemeClr>
                </a:solidFill>
              </a:rPr>
              <a:t>Additional References</a:t>
            </a:r>
            <a:endParaRPr lang="en-US" dirty="0"/>
          </a:p>
        </p:txBody>
      </p:sp>
      <p:sp>
        <p:nvSpPr>
          <p:cNvPr id="6" name="Content Placeholder 2">
            <a:extLst>
              <a:ext uri="{FF2B5EF4-FFF2-40B4-BE49-F238E27FC236}">
                <a16:creationId xmlns:a16="http://schemas.microsoft.com/office/drawing/2014/main" id="{36C6344E-CD79-C2D4-D4F9-7CBDA0E6BA01}"/>
              </a:ext>
            </a:extLst>
          </p:cNvPr>
          <p:cNvSpPr txBox="1">
            <a:spLocks/>
          </p:cNvSpPr>
          <p:nvPr/>
        </p:nvSpPr>
        <p:spPr>
          <a:xfrm>
            <a:off x="1154974" y="1840057"/>
            <a:ext cx="10347960" cy="42685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spcBef>
                <a:spcPts val="0"/>
              </a:spcBef>
              <a:spcAft>
                <a:spcPts val="600"/>
              </a:spcAft>
              <a:buSzPct val="91000"/>
              <a:buFont typeface="Wingdings 2" panose="05020102010507070707" pitchFamily="18" charset="2"/>
              <a:buChar char=""/>
            </a:pPr>
            <a:r>
              <a:rPr lang="en-US" sz="2800" dirty="0">
                <a:solidFill>
                  <a:schemeClr val="tx1"/>
                </a:solidFill>
              </a:rPr>
              <a:t> </a:t>
            </a:r>
            <a:r>
              <a:rPr lang="en-US" sz="2800" dirty="0">
                <a:cs typeface="Calibri" panose="020F0502020204030204" pitchFamily="34" charset="0"/>
              </a:rPr>
              <a:t>HUD Exchange</a:t>
            </a:r>
          </a:p>
          <a:p>
            <a:pPr>
              <a:lnSpc>
                <a:spcPct val="150000"/>
              </a:lnSpc>
              <a:spcBef>
                <a:spcPts val="0"/>
              </a:spcBef>
              <a:spcAft>
                <a:spcPts val="600"/>
              </a:spcAft>
              <a:buSzPct val="91000"/>
              <a:buFont typeface="Wingdings 2" panose="05020102010507070707" pitchFamily="18" charset="2"/>
              <a:buChar char=""/>
            </a:pPr>
            <a:r>
              <a:rPr lang="en-US" sz="2800" dirty="0">
                <a:cs typeface="Calibri" panose="020F0502020204030204" pitchFamily="34" charset="0"/>
              </a:rPr>
              <a:t> HUD WISER Modules</a:t>
            </a:r>
          </a:p>
          <a:p>
            <a:pPr>
              <a:lnSpc>
                <a:spcPct val="150000"/>
              </a:lnSpc>
              <a:spcBef>
                <a:spcPts val="0"/>
              </a:spcBef>
              <a:spcAft>
                <a:spcPts val="600"/>
              </a:spcAft>
              <a:buSzPct val="91000"/>
              <a:buFont typeface="Wingdings 2" panose="05020102010507070707" pitchFamily="18" charset="2"/>
              <a:buChar char=""/>
            </a:pPr>
            <a:r>
              <a:rPr lang="en-US" sz="2800" dirty="0">
                <a:cs typeface="Calibri" panose="020F0502020204030204" pitchFamily="34" charset="0"/>
              </a:rPr>
              <a:t> </a:t>
            </a:r>
            <a:r>
              <a:rPr lang="en-US" sz="2800" dirty="0" err="1">
                <a:cs typeface="Calibri" panose="020F0502020204030204" pitchFamily="34" charset="0"/>
              </a:rPr>
              <a:t>ECFR.Gov</a:t>
            </a:r>
            <a:endParaRPr lang="en-US" sz="2800" dirty="0">
              <a:cs typeface="Calibri" panose="020F0502020204030204" pitchFamily="34" charset="0"/>
            </a:endParaRPr>
          </a:p>
          <a:p>
            <a:pPr>
              <a:lnSpc>
                <a:spcPct val="150000"/>
              </a:lnSpc>
              <a:spcBef>
                <a:spcPts val="0"/>
              </a:spcBef>
              <a:spcAft>
                <a:spcPts val="600"/>
              </a:spcAft>
              <a:buSzPct val="91000"/>
              <a:buFont typeface="Wingdings 2" panose="05020102010507070707" pitchFamily="18" charset="2"/>
              <a:buChar char=""/>
            </a:pPr>
            <a:r>
              <a:rPr lang="en-US" sz="2800" dirty="0">
                <a:cs typeface="Calibri" panose="020F0502020204030204" pitchFamily="34" charset="0"/>
              </a:rPr>
              <a:t> HUD Updates</a:t>
            </a:r>
          </a:p>
          <a:p>
            <a:pPr>
              <a:lnSpc>
                <a:spcPct val="150000"/>
              </a:lnSpc>
              <a:spcBef>
                <a:spcPts val="0"/>
              </a:spcBef>
              <a:spcAft>
                <a:spcPts val="600"/>
              </a:spcAft>
              <a:buSzPct val="91000"/>
              <a:buFont typeface="Wingdings 2" panose="05020102010507070707" pitchFamily="18" charset="2"/>
              <a:buChar char=""/>
            </a:pPr>
            <a:r>
              <a:rPr lang="en-US" sz="2800" dirty="0">
                <a:cs typeface="Calibri" panose="020F0502020204030204" pitchFamily="34" charset="0"/>
              </a:rPr>
              <a:t> </a:t>
            </a:r>
            <a:r>
              <a:rPr lang="en-US" sz="2800" dirty="0" err="1">
                <a:cs typeface="Calibri" panose="020F0502020204030204" pitchFamily="34" charset="0"/>
              </a:rPr>
              <a:t>TxCDBG</a:t>
            </a:r>
            <a:r>
              <a:rPr lang="en-US" sz="2800" dirty="0">
                <a:cs typeface="Calibri" panose="020F0502020204030204" pitchFamily="34" charset="0"/>
              </a:rPr>
              <a:t> Listserv for updates</a:t>
            </a:r>
          </a:p>
          <a:p>
            <a:pPr>
              <a:lnSpc>
                <a:spcPct val="150000"/>
              </a:lnSpc>
              <a:spcBef>
                <a:spcPts val="0"/>
              </a:spcBef>
              <a:spcAft>
                <a:spcPts val="600"/>
              </a:spcAft>
              <a:buSzPct val="91000"/>
              <a:buFont typeface="Wingdings 2" panose="05020102010507070707" pitchFamily="18" charset="2"/>
              <a:buChar char=""/>
            </a:pPr>
            <a:r>
              <a:rPr lang="en-US" sz="2800" dirty="0">
                <a:cs typeface="Calibri" panose="020F0502020204030204" pitchFamily="34" charset="0"/>
              </a:rPr>
              <a:t> CDBG Implementation Manual, Chapter 3</a:t>
            </a:r>
          </a:p>
          <a:p>
            <a:endParaRPr lang="en-US" sz="2800" dirty="0"/>
          </a:p>
        </p:txBody>
      </p:sp>
    </p:spTree>
    <p:extLst>
      <p:ext uri="{BB962C8B-B14F-4D97-AF65-F5344CB8AC3E}">
        <p14:creationId xmlns:p14="http://schemas.microsoft.com/office/powerpoint/2010/main" val="176363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4B9-5030-0037-7A46-5BD9C9A451BE}"/>
              </a:ext>
            </a:extLst>
          </p:cNvPr>
          <p:cNvSpPr>
            <a:spLocks noGrp="1"/>
          </p:cNvSpPr>
          <p:nvPr>
            <p:ph type="title"/>
          </p:nvPr>
        </p:nvSpPr>
        <p:spPr/>
        <p:txBody>
          <a:bodyPr/>
          <a:lstStyle/>
          <a:p>
            <a:r>
              <a:rPr lang="en-US" b="1" dirty="0">
                <a:solidFill>
                  <a:schemeClr val="accent1">
                    <a:lumMod val="50000"/>
                  </a:schemeClr>
                </a:solidFill>
              </a:rPr>
              <a:t>Thank You For Your Attention</a:t>
            </a:r>
            <a:endParaRPr lang="en-US" dirty="0"/>
          </a:p>
        </p:txBody>
      </p:sp>
      <p:sp>
        <p:nvSpPr>
          <p:cNvPr id="3" name="Content Placeholder 2">
            <a:extLst>
              <a:ext uri="{FF2B5EF4-FFF2-40B4-BE49-F238E27FC236}">
                <a16:creationId xmlns:a16="http://schemas.microsoft.com/office/drawing/2014/main" id="{5FD98846-92FA-A5DC-7B29-AF7129CAAB6F}"/>
              </a:ext>
            </a:extLst>
          </p:cNvPr>
          <p:cNvSpPr>
            <a:spLocks noGrp="1"/>
          </p:cNvSpPr>
          <p:nvPr>
            <p:ph idx="1"/>
          </p:nvPr>
        </p:nvSpPr>
        <p:spPr>
          <a:xfrm>
            <a:off x="4194629" y="2002971"/>
            <a:ext cx="7474857" cy="2975429"/>
          </a:xfrm>
        </p:spPr>
        <p:txBody>
          <a:bodyPr>
            <a:normAutofit fontScale="70000" lnSpcReduction="20000"/>
          </a:bodyPr>
          <a:lstStyle/>
          <a:p>
            <a:pPr algn="ctr"/>
            <a:endParaRPr lang="en-US" sz="5400" dirty="0"/>
          </a:p>
          <a:p>
            <a:pPr algn="ctr"/>
            <a:r>
              <a:rPr lang="en-US" sz="5400" dirty="0"/>
              <a:t>Questions/Comments Welcome</a:t>
            </a:r>
          </a:p>
          <a:p>
            <a:pPr algn="ctr"/>
            <a:endParaRPr kumimoji="0" lang="en-US" sz="5400" i="0" u="none" strike="noStrike" kern="1200" cap="none" spc="0" normalizeH="0" baseline="0" noProof="0" dirty="0">
              <a:ln>
                <a:noFill/>
              </a:ln>
              <a:effectLst/>
              <a:uLnTx/>
              <a:uFillTx/>
              <a:latin typeface="+mj-lt"/>
              <a:ea typeface="+mn-ea"/>
              <a:cs typeface="+mn-cs"/>
            </a:endParaRPr>
          </a:p>
          <a:p>
            <a:pPr algn="ctr"/>
            <a:r>
              <a:rPr kumimoji="0" lang="en-US" sz="5400" i="0" u="none" strike="noStrike" kern="1200" cap="none" spc="0" normalizeH="0" baseline="0" noProof="0" dirty="0">
                <a:ln>
                  <a:noFill/>
                </a:ln>
                <a:effectLst/>
                <a:uLnTx/>
                <a:uFillTx/>
                <a:latin typeface="+mj-lt"/>
                <a:ea typeface="+mn-ea"/>
                <a:cs typeface="+mn-cs"/>
                <a:hlinkClick r:id="rId3"/>
              </a:rPr>
              <a:t>EnvReview@TexasAgriculture.gov</a:t>
            </a:r>
            <a:endParaRPr kumimoji="0" lang="en-US" sz="5400" i="0" u="none" strike="noStrike" kern="1200" cap="none" spc="0" normalizeH="0" baseline="0" noProof="0" dirty="0">
              <a:ln>
                <a:noFill/>
              </a:ln>
              <a:effectLst/>
              <a:uLnTx/>
              <a:uFillTx/>
              <a:latin typeface="+mj-lt"/>
              <a:ea typeface="+mn-ea"/>
              <a:cs typeface="+mn-cs"/>
            </a:endParaRPr>
          </a:p>
          <a:p>
            <a:pPr algn="ctr"/>
            <a:r>
              <a:rPr lang="en-US" sz="5400" dirty="0"/>
              <a:t> </a:t>
            </a:r>
          </a:p>
        </p:txBody>
      </p:sp>
      <p:pic>
        <p:nvPicPr>
          <p:cNvPr id="4" name="Picture 7">
            <a:extLst>
              <a:ext uri="{FF2B5EF4-FFF2-40B4-BE49-F238E27FC236}">
                <a16:creationId xmlns:a16="http://schemas.microsoft.com/office/drawing/2014/main" id="{FB5C51C6-76D2-8E0E-E38E-B6601561A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81" y="1894915"/>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560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FA1FF4-39C3-FCBA-5DB2-382F4C88AE17}"/>
              </a:ext>
            </a:extLst>
          </p:cNvPr>
          <p:cNvSpPr>
            <a:spLocks noGrp="1"/>
          </p:cNvSpPr>
          <p:nvPr>
            <p:ph type="title"/>
          </p:nvPr>
        </p:nvSpPr>
        <p:spPr>
          <a:xfrm>
            <a:off x="1162595" y="817742"/>
            <a:ext cx="10058400" cy="758705"/>
          </a:xfrm>
        </p:spPr>
        <p:txBody>
          <a:bodyPr>
            <a:noAutofit/>
          </a:bodyPr>
          <a:lstStyle/>
          <a:p>
            <a:r>
              <a:rPr lang="en-US" b="1" dirty="0">
                <a:solidFill>
                  <a:schemeClr val="accent1">
                    <a:lumMod val="75000"/>
                  </a:schemeClr>
                </a:solidFill>
              </a:rPr>
              <a:t>What is 24 CFR Part 58? </a:t>
            </a:r>
            <a:endParaRPr lang="en-US" b="1" dirty="0">
              <a:solidFill>
                <a:schemeClr val="accent1">
                  <a:lumMod val="75000"/>
                </a:schemeClr>
              </a:solidFill>
              <a:cs typeface="Calibri Light"/>
            </a:endParaRPr>
          </a:p>
        </p:txBody>
      </p:sp>
      <p:sp>
        <p:nvSpPr>
          <p:cNvPr id="3" name="Content Placeholder 2">
            <a:extLst>
              <a:ext uri="{FF2B5EF4-FFF2-40B4-BE49-F238E27FC236}">
                <a16:creationId xmlns:a16="http://schemas.microsoft.com/office/drawing/2014/main" id="{8F98FAC1-2D5C-BA3E-0378-F89F72AA1F6C}"/>
              </a:ext>
            </a:extLst>
          </p:cNvPr>
          <p:cNvSpPr>
            <a:spLocks noGrp="1"/>
          </p:cNvSpPr>
          <p:nvPr>
            <p:ph idx="1"/>
          </p:nvPr>
        </p:nvSpPr>
        <p:spPr>
          <a:xfrm>
            <a:off x="1157564" y="1991983"/>
            <a:ext cx="9756494" cy="3981450"/>
          </a:xfrm>
        </p:spPr>
        <p:txBody>
          <a:bodyPr>
            <a:normAutofit/>
          </a:bodyPr>
          <a:lstStyle/>
          <a:p>
            <a:pPr marL="0" marR="0" indent="0">
              <a:lnSpc>
                <a:spcPct val="107000"/>
              </a:lnSpc>
              <a:spcBef>
                <a:spcPts val="0"/>
              </a:spcBef>
              <a:spcAft>
                <a:spcPts val="0"/>
              </a:spcAft>
              <a:buNone/>
            </a:pPr>
            <a:r>
              <a:rPr lang="en-US" sz="3600" kern="0" dirty="0">
                <a:effectLst/>
                <a:latin typeface="Calibri" panose="020F0502020204030204" pitchFamily="34" charset="0"/>
                <a:ea typeface="Aptos" panose="020B0004020202020204" pitchFamily="34" charset="0"/>
                <a:cs typeface="Calibri" panose="020F0502020204030204" pitchFamily="34" charset="0"/>
              </a:rPr>
              <a:t>Title 24 of the Code of Federal Regulations, Part 58 outlines HUD’s Implementing Regulations for Environmental Review Procedures for Entities Assuming HUD Environmental Responsibilities.</a:t>
            </a:r>
            <a:endParaRPr lang="en-US" sz="36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2043209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Environmental Review Process</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160417" y="2014918"/>
            <a:ext cx="10202908" cy="3995206"/>
          </a:xfrm>
        </p:spPr>
        <p:txBody>
          <a:bodyPr vert="horz" lIns="0" tIns="45720" rIns="0" bIns="45720" rtlCol="0" anchor="t">
            <a:noAutofit/>
          </a:bodyPr>
          <a:lstStyle/>
          <a:p>
            <a:pPr>
              <a:buFont typeface="Arial" panose="020B0604020202020204" pitchFamily="34" charset="0"/>
              <a:buChar char="•"/>
            </a:pPr>
            <a:r>
              <a:rPr lang="en-US" sz="3200" dirty="0"/>
              <a:t> Required by NEPA and related laws and authorities</a:t>
            </a:r>
            <a:endParaRPr lang="en-US" sz="3200" dirty="0">
              <a:cs typeface="Calibri"/>
            </a:endParaRPr>
          </a:p>
          <a:p>
            <a:pPr>
              <a:buFont typeface="Arial" panose="020B0604020202020204" pitchFamily="34" charset="0"/>
              <a:buChar char="•"/>
            </a:pPr>
            <a:r>
              <a:rPr lang="en-US" sz="3200" dirty="0"/>
              <a:t> Secures public investment in the project</a:t>
            </a:r>
            <a:endParaRPr lang="en-US" sz="3200" dirty="0">
              <a:cs typeface="Calibri" panose="020F0502020204030204"/>
            </a:endParaRPr>
          </a:p>
          <a:p>
            <a:pPr>
              <a:buFont typeface="Arial" panose="020B0604020202020204" pitchFamily="34" charset="0"/>
              <a:buChar char="•"/>
            </a:pPr>
            <a:r>
              <a:rPr lang="en-US" sz="3200" dirty="0"/>
              <a:t> Protects beneficiaries, the project, and surrounding  environment</a:t>
            </a:r>
            <a:endParaRPr lang="en-US" sz="3200" dirty="0">
              <a:cs typeface="Calibri" panose="020F0502020204030204"/>
            </a:endParaRPr>
          </a:p>
          <a:p>
            <a:pPr>
              <a:buFont typeface="Arial" panose="020B0604020202020204" pitchFamily="34" charset="0"/>
              <a:buChar char="•"/>
            </a:pPr>
            <a:r>
              <a:rPr lang="en-US" sz="3200" dirty="0"/>
              <a:t>Protects Responsible Entity from potential monitoring findings, sanctions, and litigation that could stop a project</a:t>
            </a:r>
            <a:endParaRPr lang="en-US" sz="3200" dirty="0">
              <a:cs typeface="Calibri" panose="020F0502020204030204"/>
            </a:endParaRPr>
          </a:p>
        </p:txBody>
      </p:sp>
    </p:spTree>
    <p:extLst>
      <p:ext uri="{BB962C8B-B14F-4D97-AF65-F5344CB8AC3E}">
        <p14:creationId xmlns:p14="http://schemas.microsoft.com/office/powerpoint/2010/main" val="135909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sz="4800" b="1" dirty="0">
                <a:solidFill>
                  <a:schemeClr val="accent1">
                    <a:lumMod val="50000"/>
                  </a:schemeClr>
                </a:solidFill>
                <a:cs typeface="Calibri" panose="020F0502020204030204" pitchFamily="34" charset="0"/>
              </a:rPr>
              <a:t>NEPA-Related Laws &amp; Authorities</a:t>
            </a:r>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161682" y="1797752"/>
            <a:ext cx="10202908" cy="3995206"/>
          </a:xfrm>
        </p:spPr>
        <p:txBody>
          <a:bodyPr vert="horz" lIns="0" tIns="45720" rIns="0" bIns="45720" rtlCol="0" anchor="t">
            <a:noAutofit/>
          </a:bodyPr>
          <a:lstStyle/>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National Historic Preservation Act (1966)</a:t>
            </a:r>
            <a:endParaRPr lang="en-US" dirty="0">
              <a:cs typeface="Calibri" panose="020F0502020204030204"/>
            </a:endParaRP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Floodplain Management &amp; Wetlands Protection: Executive Orders (1977)</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Coastal Zone Management Act (1972)</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Safe Drinking Water Act (1974)</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Endangered Species Act (1973)</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Wild &amp; Scenic Rivers Act (1968)</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Clean Air Act (1970)</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Farmland Protection Policy Act (1981)</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Environmental Justice Exec. Order (1994)</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Noise Control Act (1972)</a:t>
            </a:r>
          </a:p>
          <a:p>
            <a:pPr marL="742950" indent="-571500">
              <a:lnSpc>
                <a:spcPct val="100000"/>
              </a:lnSpc>
              <a:spcBef>
                <a:spcPts val="800"/>
              </a:spcBef>
              <a:spcAft>
                <a:spcPts val="100"/>
              </a:spcAft>
              <a:buFont typeface="Arial" panose="020B0604020202020204" pitchFamily="34" charset="0"/>
              <a:buChar char="•"/>
            </a:pPr>
            <a:r>
              <a:rPr lang="en-US" sz="1800" dirty="0">
                <a:latin typeface="Calibri"/>
                <a:cs typeface="Calibri"/>
              </a:rPr>
              <a:t>HUD Env. Criteria &amp; Standards</a:t>
            </a:r>
          </a:p>
        </p:txBody>
      </p:sp>
    </p:spTree>
    <p:extLst>
      <p:ext uri="{BB962C8B-B14F-4D97-AF65-F5344CB8AC3E}">
        <p14:creationId xmlns:p14="http://schemas.microsoft.com/office/powerpoint/2010/main" val="2674488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38C710-0A41-1836-9DAF-00A7145BC0FE}"/>
              </a:ext>
            </a:extLst>
          </p:cNvPr>
          <p:cNvSpPr>
            <a:spLocks noGrp="1"/>
          </p:cNvSpPr>
          <p:nvPr>
            <p:ph type="title"/>
          </p:nvPr>
        </p:nvSpPr>
        <p:spPr>
          <a:xfrm>
            <a:off x="1096963" y="879474"/>
            <a:ext cx="10058400" cy="747819"/>
          </a:xfrm>
        </p:spPr>
        <p:txBody>
          <a:bodyPr>
            <a:noAutofit/>
          </a:bodyPr>
          <a:lstStyle/>
          <a:p>
            <a:pPr algn="l"/>
            <a:r>
              <a:rPr lang="en-US" b="1" dirty="0">
                <a:solidFill>
                  <a:schemeClr val="accent1">
                    <a:lumMod val="50000"/>
                  </a:schemeClr>
                </a:solidFill>
              </a:rPr>
              <a:t>Who is the Responsible Entity?</a:t>
            </a:r>
          </a:p>
        </p:txBody>
      </p:sp>
      <p:sp>
        <p:nvSpPr>
          <p:cNvPr id="2" name="Content Placeholder 2">
            <a:extLst>
              <a:ext uri="{FF2B5EF4-FFF2-40B4-BE49-F238E27FC236}">
                <a16:creationId xmlns:a16="http://schemas.microsoft.com/office/drawing/2014/main" id="{04A3F786-64B1-5A4C-A913-3903C0AB5F05}"/>
              </a:ext>
            </a:extLst>
          </p:cNvPr>
          <p:cNvSpPr>
            <a:spLocks noGrp="1"/>
          </p:cNvSpPr>
          <p:nvPr>
            <p:ph idx="1"/>
          </p:nvPr>
        </p:nvSpPr>
        <p:spPr>
          <a:xfrm>
            <a:off x="1176060" y="1927148"/>
            <a:ext cx="10116644" cy="3995206"/>
          </a:xfrm>
        </p:spPr>
        <p:txBody>
          <a:bodyPr vert="horz" lIns="0" tIns="45720" rIns="0" bIns="45720" rtlCol="0" anchor="t">
            <a:normAutofit/>
          </a:bodyPr>
          <a:lstStyle/>
          <a:p>
            <a:pPr defTabSz="931717">
              <a:defRPr/>
            </a:pPr>
            <a:r>
              <a:rPr lang="en-US" sz="3600" dirty="0">
                <a:latin typeface="+mn-lt"/>
              </a:rPr>
              <a:t>HUD guidance uses the term Responsible Entity (RE) </a:t>
            </a:r>
            <a:r>
              <a:rPr lang="en-US" sz="3600" dirty="0"/>
              <a:t>to refer </a:t>
            </a:r>
            <a:r>
              <a:rPr lang="en-US" sz="3600" dirty="0">
                <a:latin typeface="+mn-lt"/>
              </a:rPr>
              <a:t>to the unit of government responsible for meeting environmental review requirements—the Grant Recipient is the RE for all CDBG projects.</a:t>
            </a:r>
            <a:r>
              <a:rPr lang="en-US" sz="3600" dirty="0"/>
              <a:t> </a:t>
            </a:r>
            <a:endParaRPr lang="en-US" sz="3600" dirty="0">
              <a:latin typeface="+mn-lt"/>
              <a:ea typeface="Times New Roman" panose="02020603050405020304" pitchFamily="18" charset="0"/>
            </a:endParaRPr>
          </a:p>
          <a:p>
            <a:pPr defTabSz="931717">
              <a:defRPr/>
            </a:pPr>
            <a:endParaRPr lang="en-US" sz="3600" dirty="0">
              <a:latin typeface="+mn-lt"/>
              <a:ea typeface="Times New Roman" panose="02020603050405020304" pitchFamily="18" charset="0"/>
            </a:endParaRPr>
          </a:p>
        </p:txBody>
      </p:sp>
    </p:spTree>
    <p:extLst>
      <p:ext uri="{BB962C8B-B14F-4D97-AF65-F5344CB8AC3E}">
        <p14:creationId xmlns:p14="http://schemas.microsoft.com/office/powerpoint/2010/main" val="85794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A5D2-E583-4471-F612-F8A24C587682}"/>
              </a:ext>
            </a:extLst>
          </p:cNvPr>
          <p:cNvSpPr>
            <a:spLocks noGrp="1"/>
          </p:cNvSpPr>
          <p:nvPr>
            <p:ph type="title"/>
          </p:nvPr>
        </p:nvSpPr>
        <p:spPr>
          <a:xfrm>
            <a:off x="1105389" y="819157"/>
            <a:ext cx="9981221" cy="822960"/>
          </a:xfrm>
        </p:spPr>
        <p:txBody>
          <a:bodyPr>
            <a:normAutofit fontScale="90000"/>
          </a:bodyPr>
          <a:lstStyle/>
          <a:p>
            <a:r>
              <a:rPr lang="en-US" sz="4800" b="1" dirty="0">
                <a:solidFill>
                  <a:schemeClr val="accent1">
                    <a:lumMod val="50000"/>
                  </a:schemeClr>
                </a:solidFill>
              </a:rPr>
              <a:t>Basis &amp; Timing of the Environmental Review</a:t>
            </a:r>
            <a:endParaRPr lang="en-US" dirty="0"/>
          </a:p>
        </p:txBody>
      </p:sp>
      <p:sp>
        <p:nvSpPr>
          <p:cNvPr id="3" name="Content Placeholder 2">
            <a:extLst>
              <a:ext uri="{FF2B5EF4-FFF2-40B4-BE49-F238E27FC236}">
                <a16:creationId xmlns:a16="http://schemas.microsoft.com/office/drawing/2014/main" id="{86378010-505B-CB98-774E-5642DE058515}"/>
              </a:ext>
            </a:extLst>
          </p:cNvPr>
          <p:cNvSpPr>
            <a:spLocks noGrp="1"/>
          </p:cNvSpPr>
          <p:nvPr>
            <p:ph idx="1"/>
          </p:nvPr>
        </p:nvSpPr>
        <p:spPr>
          <a:xfrm>
            <a:off x="1203033" y="1845734"/>
            <a:ext cx="9406910" cy="4402659"/>
          </a:xfrm>
        </p:spPr>
        <p:txBody>
          <a:bodyPr vert="horz" lIns="0" tIns="45720" rIns="0" bIns="45720" rtlCol="0" anchor="t">
            <a:normAutofit/>
          </a:bodyPr>
          <a:lstStyle/>
          <a:p>
            <a:pPr marL="914400" lvl="1" indent="-457200">
              <a:buFont typeface="Arial" panose="020B0604020202020204" pitchFamily="34" charset="0"/>
              <a:buChar char="•"/>
            </a:pPr>
            <a:r>
              <a:rPr lang="en-US" sz="3200" b="0" i="0" u="none" strike="noStrike" baseline="0" dirty="0">
                <a:solidFill>
                  <a:srgbClr val="000000"/>
                </a:solidFill>
              </a:rPr>
              <a:t>What </a:t>
            </a:r>
            <a:r>
              <a:rPr lang="en-US" sz="3200" dirty="0">
                <a:solidFill>
                  <a:srgbClr val="000000"/>
                </a:solidFill>
              </a:rPr>
              <a:t>all is in the project area </a:t>
            </a:r>
            <a:r>
              <a:rPr lang="en-US" sz="3200" b="0" i="0" u="none" strike="noStrike" baseline="0" dirty="0">
                <a:solidFill>
                  <a:srgbClr val="000000"/>
                </a:solidFill>
              </a:rPr>
              <a:t>currently? </a:t>
            </a:r>
          </a:p>
          <a:p>
            <a:pPr marL="914400" lvl="1" indent="-457200">
              <a:buFont typeface="Arial" panose="020B0604020202020204" pitchFamily="34" charset="0"/>
              <a:buChar char="•"/>
            </a:pPr>
            <a:r>
              <a:rPr lang="en-US" sz="3200" b="0" i="0" u="none" strike="noStrike" baseline="0" dirty="0">
                <a:solidFill>
                  <a:srgbClr val="000000"/>
                </a:solidFill>
              </a:rPr>
              <a:t>What will be there once the project is completed? </a:t>
            </a:r>
          </a:p>
          <a:p>
            <a:pPr marL="914400" lvl="1" indent="-457200">
              <a:buFont typeface="Arial" panose="020B0604020202020204" pitchFamily="34" charset="0"/>
              <a:buChar char="•"/>
            </a:pPr>
            <a:r>
              <a:rPr lang="en-US" sz="3200" b="0" i="0" u="none" strike="noStrike" baseline="0" dirty="0">
                <a:solidFill>
                  <a:srgbClr val="000000"/>
                </a:solidFill>
              </a:rPr>
              <a:t>How will this be accomplished?</a:t>
            </a:r>
          </a:p>
          <a:p>
            <a:pPr marL="457200" lvl="1" indent="0">
              <a:buNone/>
            </a:pPr>
            <a:endParaRPr lang="en-US" sz="3200" b="0" i="0" u="none" strike="noStrike" baseline="0" dirty="0">
              <a:solidFill>
                <a:srgbClr val="000000"/>
              </a:solidFill>
            </a:endParaRPr>
          </a:p>
          <a:p>
            <a:pPr marL="457200" lvl="1" indent="0">
              <a:buNone/>
            </a:pPr>
            <a:r>
              <a:rPr lang="en-US" sz="3200" b="0" dirty="0">
                <a:effectLst/>
                <a:ea typeface="Times New Roman" panose="02020603050405020304" pitchFamily="18" charset="0"/>
              </a:rPr>
              <a:t>Review </a:t>
            </a:r>
            <a:r>
              <a:rPr lang="en-US" sz="3200" b="0" dirty="0">
                <a:solidFill>
                  <a:srgbClr val="FF0000"/>
                </a:solidFill>
                <a:effectLst/>
                <a:ea typeface="Times New Roman" panose="02020603050405020304" pitchFamily="18" charset="0"/>
              </a:rPr>
              <a:t>before committing or spending funds</a:t>
            </a:r>
            <a:r>
              <a:rPr lang="en-US" sz="3200" b="0" dirty="0">
                <a:effectLst/>
                <a:ea typeface="Times New Roman" panose="02020603050405020304" pitchFamily="18" charset="0"/>
              </a:rPr>
              <a:t> </a:t>
            </a:r>
            <a:endParaRPr lang="en-US" sz="3200" dirty="0">
              <a:ea typeface="Times New Roman" panose="02020603050405020304" pitchFamily="18" charset="0"/>
            </a:endParaRPr>
          </a:p>
          <a:p>
            <a:pPr marL="457200" lvl="1" indent="0">
              <a:buNone/>
            </a:pPr>
            <a:r>
              <a:rPr lang="en-US" sz="3200" b="0" dirty="0">
                <a:effectLst/>
                <a:ea typeface="Times New Roman" panose="02020603050405020304" pitchFamily="18" charset="0"/>
              </a:rPr>
              <a:t>on any HUD funded activity.</a:t>
            </a:r>
            <a:r>
              <a:rPr lang="en-US" sz="3200" dirty="0">
                <a:solidFill>
                  <a:srgbClr val="FF0000"/>
                </a:solidFill>
                <a:ea typeface="Times New Roman" panose="02020603050405020304" pitchFamily="18" charset="0"/>
                <a:cs typeface="Times New Roman"/>
              </a:rPr>
              <a:t> </a:t>
            </a:r>
            <a:r>
              <a:rPr lang="en-US" sz="3200" dirty="0">
                <a:solidFill>
                  <a:srgbClr val="404040"/>
                </a:solidFill>
                <a:ea typeface="Times New Roman" panose="02020603050405020304" pitchFamily="18" charset="0"/>
                <a:cs typeface="Calibri"/>
              </a:rPr>
              <a:t> </a:t>
            </a:r>
            <a:endParaRPr lang="en-US" sz="3200" dirty="0">
              <a:cs typeface="Calibri"/>
            </a:endParaRPr>
          </a:p>
        </p:txBody>
      </p:sp>
    </p:spTree>
    <p:extLst>
      <p:ext uri="{BB962C8B-B14F-4D97-AF65-F5344CB8AC3E}">
        <p14:creationId xmlns:p14="http://schemas.microsoft.com/office/powerpoint/2010/main" val="422128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2A750C-744F-4CA2-B36D-4FEA1932FB8B}"/>
              </a:ext>
            </a:extLst>
          </p:cNvPr>
          <p:cNvSpPr txBox="1">
            <a:spLocks/>
          </p:cNvSpPr>
          <p:nvPr/>
        </p:nvSpPr>
        <p:spPr>
          <a:xfrm>
            <a:off x="1010139" y="790582"/>
            <a:ext cx="9981221" cy="822960"/>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Choice Limiting Actions</a:t>
            </a:r>
            <a:endParaRPr lang="en-US" dirty="0"/>
          </a:p>
        </p:txBody>
      </p:sp>
      <p:sp>
        <p:nvSpPr>
          <p:cNvPr id="11" name="Content Placeholder 2">
            <a:extLst>
              <a:ext uri="{FF2B5EF4-FFF2-40B4-BE49-F238E27FC236}">
                <a16:creationId xmlns:a16="http://schemas.microsoft.com/office/drawing/2014/main" id="{FBDE6535-BB89-FD7B-2BCD-07FBF013E61C}"/>
              </a:ext>
            </a:extLst>
          </p:cNvPr>
          <p:cNvSpPr>
            <a:spLocks noGrp="1"/>
          </p:cNvSpPr>
          <p:nvPr>
            <p:ph idx="1"/>
          </p:nvPr>
        </p:nvSpPr>
        <p:spPr>
          <a:xfrm>
            <a:off x="1010139" y="1613542"/>
            <a:ext cx="10238886" cy="4549247"/>
          </a:xfrm>
        </p:spPr>
        <p:txBody>
          <a:bodyPr>
            <a:normAutofit fontScale="92500" lnSpcReduction="10000"/>
          </a:bodyPr>
          <a:lstStyle/>
          <a:p>
            <a:pPr marL="1371600" lvl="2" indent="-457200">
              <a:buFont typeface="Arial" panose="020B0604020202020204" pitchFamily="34" charset="0"/>
              <a:buChar char="•"/>
            </a:pPr>
            <a:endParaRPr lang="en-US" sz="3200" dirty="0">
              <a:ea typeface="Lato" charset="0"/>
              <a:cs typeface="Lato" charset="0"/>
            </a:endParaRPr>
          </a:p>
          <a:p>
            <a:pPr marL="1371600" lvl="2" indent="-457200">
              <a:buFont typeface="Arial" panose="020B0604020202020204" pitchFamily="34" charset="0"/>
              <a:buChar char="•"/>
            </a:pPr>
            <a:r>
              <a:rPr lang="en-US" sz="3200" dirty="0">
                <a:ea typeface="Lato" charset="0"/>
                <a:cs typeface="Lato" charset="0"/>
              </a:rPr>
              <a:t>Committing Funds</a:t>
            </a:r>
          </a:p>
          <a:p>
            <a:pPr marL="1371600" lvl="2" indent="-457200">
              <a:buFont typeface="Arial" panose="020B0604020202020204" pitchFamily="34" charset="0"/>
              <a:buChar char="•"/>
            </a:pPr>
            <a:endParaRPr lang="en-US" sz="3200" dirty="0">
              <a:ea typeface="Lato" charset="0"/>
              <a:cs typeface="Lato" charset="0"/>
            </a:endParaRPr>
          </a:p>
          <a:p>
            <a:pPr marL="1371600" lvl="2" indent="-457200">
              <a:buFont typeface="Arial" panose="020B0604020202020204" pitchFamily="34" charset="0"/>
              <a:buChar char="•"/>
            </a:pPr>
            <a:r>
              <a:rPr lang="en-US" sz="3200" dirty="0">
                <a:ea typeface="Lato" charset="0"/>
                <a:cs typeface="Lato" charset="0"/>
              </a:rPr>
              <a:t>Acquisition or Leasing</a:t>
            </a:r>
          </a:p>
          <a:p>
            <a:pPr marL="1371600" lvl="2" indent="-457200">
              <a:buFont typeface="Arial" panose="020B0604020202020204" pitchFamily="34" charset="0"/>
              <a:buChar char="•"/>
            </a:pPr>
            <a:endParaRPr lang="en-US" sz="3200" dirty="0">
              <a:ea typeface="Lato" charset="0"/>
              <a:cs typeface="Lato" charset="0"/>
            </a:endParaRPr>
          </a:p>
          <a:p>
            <a:pPr marL="1371600" lvl="2" indent="-457200">
              <a:buFont typeface="Arial" panose="020B0604020202020204" pitchFamily="34" charset="0"/>
              <a:buChar char="•"/>
            </a:pPr>
            <a:r>
              <a:rPr lang="en-US" sz="3200" dirty="0">
                <a:ea typeface="Lato" charset="0"/>
                <a:cs typeface="Lato" charset="0"/>
              </a:rPr>
              <a:t>Rehabilitation/Demolition</a:t>
            </a:r>
          </a:p>
          <a:p>
            <a:pPr marL="1371600" lvl="2" indent="-457200">
              <a:buFont typeface="Arial" panose="020B0604020202020204" pitchFamily="34" charset="0"/>
              <a:buChar char="•"/>
            </a:pPr>
            <a:endParaRPr lang="en-US" sz="3200" dirty="0">
              <a:ea typeface="Lato" charset="0"/>
              <a:cs typeface="Lato" charset="0"/>
            </a:endParaRPr>
          </a:p>
          <a:p>
            <a:pPr marL="1371600" lvl="2" indent="-457200">
              <a:buFont typeface="Arial" panose="020B0604020202020204" pitchFamily="34" charset="0"/>
              <a:buChar char="•"/>
            </a:pPr>
            <a:r>
              <a:rPr lang="en-US" sz="3200" dirty="0">
                <a:ea typeface="Lato" charset="0"/>
                <a:cs typeface="Lato" charset="0"/>
              </a:rPr>
              <a:t>Site Improvements</a:t>
            </a:r>
          </a:p>
          <a:p>
            <a:pPr lvl="2"/>
            <a:endParaRPr lang="en-US" sz="3200" dirty="0">
              <a:ea typeface="Lato" charset="0"/>
              <a:cs typeface="Lato" charset="0"/>
            </a:endParaRPr>
          </a:p>
          <a:p>
            <a:pPr marL="1371600" lvl="2" indent="-457200">
              <a:buFont typeface="Arial" panose="020B0604020202020204" pitchFamily="34" charset="0"/>
              <a:buChar char="•"/>
            </a:pPr>
            <a:r>
              <a:rPr lang="en-US" sz="3200" dirty="0">
                <a:ea typeface="Lato" charset="0"/>
                <a:cs typeface="Lato" charset="0"/>
              </a:rPr>
              <a:t>Executing Construction Contracts</a:t>
            </a:r>
          </a:p>
          <a:p>
            <a:pPr lvl="2">
              <a:buFont typeface="Arial" panose="020B0604020202020204" pitchFamily="34" charset="0"/>
              <a:buChar char="•"/>
            </a:pPr>
            <a:endParaRPr lang="en-US" sz="3000" dirty="0"/>
          </a:p>
          <a:p>
            <a:pPr lvl="1">
              <a:buFont typeface="Wingdings" panose="05000000000000000000" pitchFamily="2" charset="2"/>
              <a:buChar char="§"/>
            </a:pPr>
            <a:endParaRPr lang="en-US" sz="1800" dirty="0"/>
          </a:p>
        </p:txBody>
      </p:sp>
      <p:pic>
        <p:nvPicPr>
          <p:cNvPr id="2" name="Picture 1">
            <a:extLst>
              <a:ext uri="{FF2B5EF4-FFF2-40B4-BE49-F238E27FC236}">
                <a16:creationId xmlns:a16="http://schemas.microsoft.com/office/drawing/2014/main" id="{FAAE905C-5A6C-C9EC-BF6B-CD744375C454}"/>
              </a:ext>
            </a:extLst>
          </p:cNvPr>
          <p:cNvPicPr>
            <a:picLocks noChangeAspect="1"/>
          </p:cNvPicPr>
          <p:nvPr/>
        </p:nvPicPr>
        <p:blipFill>
          <a:blip r:embed="rId3"/>
          <a:stretch>
            <a:fillRect/>
          </a:stretch>
        </p:blipFill>
        <p:spPr>
          <a:xfrm rot="1524296">
            <a:off x="7526566" y="2156007"/>
            <a:ext cx="2648404" cy="2648404"/>
          </a:xfrm>
          <a:prstGeom prst="rect">
            <a:avLst/>
          </a:prstGeom>
        </p:spPr>
      </p:pic>
    </p:spTree>
    <p:extLst>
      <p:ext uri="{BB962C8B-B14F-4D97-AF65-F5344CB8AC3E}">
        <p14:creationId xmlns:p14="http://schemas.microsoft.com/office/powerpoint/2010/main" val="244031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7722"/>
            <a:ext cx="9882051" cy="748454"/>
          </a:xfrm>
        </p:spPr>
        <p:txBody>
          <a:bodyPr/>
          <a:lstStyle/>
          <a:p>
            <a:r>
              <a:rPr lang="en-US" b="1" dirty="0">
                <a:solidFill>
                  <a:schemeClr val="accent1">
                    <a:lumMod val="50000"/>
                  </a:schemeClr>
                </a:solidFill>
              </a:rPr>
              <a:t>Environmental Review Record </a:t>
            </a:r>
            <a:endParaRPr lang="en-US" dirty="0"/>
          </a:p>
        </p:txBody>
      </p:sp>
      <p:sp>
        <p:nvSpPr>
          <p:cNvPr id="5" name="Content Placeholder 2">
            <a:extLst>
              <a:ext uri="{FF2B5EF4-FFF2-40B4-BE49-F238E27FC236}">
                <a16:creationId xmlns:a16="http://schemas.microsoft.com/office/drawing/2014/main" id="{2F30114D-2F15-496C-257D-4B6D6986E1AB}"/>
              </a:ext>
            </a:extLst>
          </p:cNvPr>
          <p:cNvSpPr>
            <a:spLocks noGrp="1"/>
          </p:cNvSpPr>
          <p:nvPr>
            <p:ph idx="1"/>
          </p:nvPr>
        </p:nvSpPr>
        <p:spPr>
          <a:xfrm>
            <a:off x="1231174" y="1916377"/>
            <a:ext cx="7274651" cy="3922448"/>
          </a:xfrm>
        </p:spPr>
        <p:txBody>
          <a:bodyPr vert="horz" lIns="0" tIns="45720" rIns="0" bIns="45720" rtlCol="0" anchor="t">
            <a:normAutofit fontScale="85000" lnSpcReduction="20000"/>
          </a:bodyPr>
          <a:lstStyle/>
          <a:p>
            <a:pPr marL="342900" indent="-342900">
              <a:lnSpc>
                <a:spcPct val="150000"/>
              </a:lnSpc>
              <a:buFont typeface="Arial" panose="020B0604020202020204" pitchFamily="34" charset="0"/>
              <a:buChar char="•"/>
            </a:pPr>
            <a:r>
              <a:rPr lang="en-US" sz="3600" dirty="0"/>
              <a:t>Written record of review</a:t>
            </a:r>
          </a:p>
          <a:p>
            <a:pPr marL="342900" indent="-342900">
              <a:lnSpc>
                <a:spcPct val="150000"/>
              </a:lnSpc>
              <a:buFont typeface="Arial" panose="020B0604020202020204" pitchFamily="34" charset="0"/>
              <a:buChar char="•"/>
            </a:pPr>
            <a:r>
              <a:rPr lang="en-US" sz="3600" dirty="0"/>
              <a:t>Must be available for public review</a:t>
            </a:r>
          </a:p>
          <a:p>
            <a:pPr marL="342900" indent="-342900">
              <a:lnSpc>
                <a:spcPct val="150000"/>
              </a:lnSpc>
              <a:buFont typeface="Arial" panose="020B0604020202020204" pitchFamily="34" charset="0"/>
              <a:buChar char="•"/>
            </a:pPr>
            <a:r>
              <a:rPr lang="en-US" sz="3600" dirty="0"/>
              <a:t>A living document</a:t>
            </a:r>
          </a:p>
          <a:p>
            <a:pPr marL="342900" indent="-342900">
              <a:lnSpc>
                <a:spcPct val="150000"/>
              </a:lnSpc>
              <a:buFont typeface="Arial" panose="020B0604020202020204" pitchFamily="34" charset="0"/>
              <a:buChar char="•"/>
            </a:pPr>
            <a:r>
              <a:rPr lang="en-US" sz="3600" dirty="0"/>
              <a:t>Source Documentation</a:t>
            </a:r>
          </a:p>
          <a:p>
            <a:pPr marL="342900" indent="-342900">
              <a:lnSpc>
                <a:spcPct val="150000"/>
              </a:lnSpc>
              <a:buFont typeface="Arial" panose="020B0604020202020204" pitchFamily="34" charset="0"/>
              <a:buChar char="•"/>
            </a:pPr>
            <a:r>
              <a:rPr lang="en-US" sz="3600" dirty="0"/>
              <a:t>Hard Copy (still) required</a:t>
            </a:r>
          </a:p>
          <a:p>
            <a:pPr marL="383540" lvl="1">
              <a:buFont typeface="Wingdings" panose="05000000000000000000" pitchFamily="2" charset="2"/>
              <a:buChar char="§"/>
            </a:pPr>
            <a:endParaRPr lang="en-US" sz="3400" dirty="0">
              <a:cs typeface="Calibri" panose="020F0502020204030204"/>
            </a:endParaRPr>
          </a:p>
          <a:p>
            <a:pPr marL="383540" lvl="1">
              <a:buFont typeface="Wingdings" panose="05000000000000000000" pitchFamily="2" charset="2"/>
              <a:buChar char="§"/>
            </a:pPr>
            <a:endParaRPr lang="en-US" sz="2800" dirty="0">
              <a:cs typeface="Calibri" panose="020F0502020204030204"/>
            </a:endParaRPr>
          </a:p>
        </p:txBody>
      </p:sp>
      <p:sp>
        <p:nvSpPr>
          <p:cNvPr id="3" name="TextBox 2">
            <a:extLst>
              <a:ext uri="{FF2B5EF4-FFF2-40B4-BE49-F238E27FC236}">
                <a16:creationId xmlns:a16="http://schemas.microsoft.com/office/drawing/2014/main" id="{CDB01623-6212-291A-BB84-67959CCE91BA}"/>
              </a:ext>
            </a:extLst>
          </p:cNvPr>
          <p:cNvSpPr txBox="1"/>
          <p:nvPr/>
        </p:nvSpPr>
        <p:spPr>
          <a:xfrm>
            <a:off x="10538749" y="5098654"/>
            <a:ext cx="498276"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DA6DD00-2BF7-E55C-250D-033C8FF38907}"/>
              </a:ext>
            </a:extLst>
          </p:cNvPr>
          <p:cNvSpPr txBox="1"/>
          <p:nvPr/>
        </p:nvSpPr>
        <p:spPr>
          <a:xfrm>
            <a:off x="10733150" y="4717457"/>
            <a:ext cx="498276" cy="485775"/>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F2F9E654-4240-652B-6F16-507B36CF2853}"/>
              </a:ext>
            </a:extLst>
          </p:cNvPr>
          <p:cNvPicPr>
            <a:picLocks noChangeAspect="1"/>
          </p:cNvPicPr>
          <p:nvPr/>
        </p:nvPicPr>
        <p:blipFill>
          <a:blip r:embed="rId3"/>
          <a:stretch>
            <a:fillRect/>
          </a:stretch>
        </p:blipFill>
        <p:spPr>
          <a:xfrm>
            <a:off x="7707693" y="2007091"/>
            <a:ext cx="3484408" cy="3922448"/>
          </a:xfrm>
          <a:prstGeom prst="rect">
            <a:avLst/>
          </a:prstGeom>
        </p:spPr>
      </p:pic>
    </p:spTree>
    <p:extLst>
      <p:ext uri="{BB962C8B-B14F-4D97-AF65-F5344CB8AC3E}">
        <p14:creationId xmlns:p14="http://schemas.microsoft.com/office/powerpoint/2010/main" val="360416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7722"/>
            <a:ext cx="9882051" cy="748454"/>
          </a:xfrm>
        </p:spPr>
        <p:txBody>
          <a:bodyPr/>
          <a:lstStyle/>
          <a:p>
            <a:r>
              <a:rPr lang="en-US" b="1" dirty="0">
                <a:solidFill>
                  <a:schemeClr val="accent1">
                    <a:lumMod val="50000"/>
                  </a:schemeClr>
                </a:solidFill>
              </a:rPr>
              <a:t>Subject/Not Subject to 24 CFR 58.5</a:t>
            </a:r>
            <a:endParaRPr lang="en-US" dirty="0"/>
          </a:p>
        </p:txBody>
      </p:sp>
      <p:sp>
        <p:nvSpPr>
          <p:cNvPr id="5" name="Content Placeholder 2">
            <a:extLst>
              <a:ext uri="{FF2B5EF4-FFF2-40B4-BE49-F238E27FC236}">
                <a16:creationId xmlns:a16="http://schemas.microsoft.com/office/drawing/2014/main" id="{2F30114D-2F15-496C-257D-4B6D6986E1AB}"/>
              </a:ext>
            </a:extLst>
          </p:cNvPr>
          <p:cNvSpPr>
            <a:spLocks noGrp="1"/>
          </p:cNvSpPr>
          <p:nvPr>
            <p:ph idx="1"/>
          </p:nvPr>
        </p:nvSpPr>
        <p:spPr>
          <a:xfrm>
            <a:off x="1154974" y="1916377"/>
            <a:ext cx="10423797" cy="3922448"/>
          </a:xfrm>
        </p:spPr>
        <p:txBody>
          <a:bodyPr>
            <a:normAutofit/>
          </a:bodyPr>
          <a:lstStyle/>
          <a:p>
            <a:pPr marL="0" indent="0">
              <a:lnSpc>
                <a:spcPct val="150000"/>
              </a:lnSpc>
              <a:buNone/>
            </a:pPr>
            <a:r>
              <a:rPr lang="en-US" sz="2700" kern="100" dirty="0">
                <a:effectLst/>
                <a:latin typeface="Calibri" panose="020F0502020204030204" pitchFamily="34" charset="0"/>
                <a:ea typeface="Aptos" panose="020B0004020202020204" pitchFamily="34" charset="0"/>
                <a:cs typeface="Calibri" panose="020F0502020204030204" pitchFamily="34" charset="0"/>
              </a:rPr>
              <a:t>24 CFR 58.5:  The responsible entity must assume responsibilities for environmental review, decision-making and action that would apply to HUD under the following specified laws and authorities. The responsible entity must certify that it has complied with the requirements that would apply to HUD under these laws and authorities and must consider the criteria, standards, policies and regulations of these laws and authorities.</a:t>
            </a:r>
          </a:p>
        </p:txBody>
      </p:sp>
    </p:spTree>
    <p:extLst>
      <p:ext uri="{BB962C8B-B14F-4D97-AF65-F5344CB8AC3E}">
        <p14:creationId xmlns:p14="http://schemas.microsoft.com/office/powerpoint/2010/main" val="343548231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82ED51C8C56B42B14B05AA94694833" ma:contentTypeVersion="17" ma:contentTypeDescription="Create a new document." ma:contentTypeScope="" ma:versionID="59644e7cd6faba6a76f157af77326fe3">
  <xsd:schema xmlns:xsd="http://www.w3.org/2001/XMLSchema" xmlns:xs="http://www.w3.org/2001/XMLSchema" xmlns:p="http://schemas.microsoft.com/office/2006/metadata/properties" xmlns:ns2="5f321ae6-b309-4dbb-b2ce-c0e7e70787db" xmlns:ns3="33a0049a-1b93-4394-ba01-1f3841a70d29" targetNamespace="http://schemas.microsoft.com/office/2006/metadata/properties" ma:root="true" ma:fieldsID="391c374b4208918b74a2d8971245101a" ns2:_="" ns3:_="">
    <xsd:import namespace="5f321ae6-b309-4dbb-b2ce-c0e7e70787db"/>
    <xsd:import namespace="33a0049a-1b93-4394-ba01-1f3841a70d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21ae6-b309-4dbb-b2ce-c0e7e7078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879c0f-964c-456d-8ee4-6ba33605d1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a0049a-1b93-4394-ba01-1f3841a70d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6de9e62-24a4-43d9-bd0f-fe2b61c4a231}" ma:internalName="TaxCatchAll" ma:showField="CatchAllData" ma:web="33a0049a-1b93-4394-ba01-1f3841a70d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C7404C-3E76-44DE-8ECD-687BF410F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21ae6-b309-4dbb-b2ce-c0e7e70787db"/>
    <ds:schemaRef ds:uri="33a0049a-1b93-4394-ba01-1f3841a70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20C3CD-C71E-4B25-8E23-7F73AA26C9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1716</TotalTime>
  <Words>3318</Words>
  <Application>Microsoft Office PowerPoint</Application>
  <PresentationFormat>Widescreen</PresentationFormat>
  <Paragraphs>261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Aptos</vt:lpstr>
      <vt:lpstr>Arial</vt:lpstr>
      <vt:lpstr>Book Antiqua</vt:lpstr>
      <vt:lpstr>Calibri</vt:lpstr>
      <vt:lpstr>Calibri Light</vt:lpstr>
      <vt:lpstr>Courier New</vt:lpstr>
      <vt:lpstr>Lato</vt:lpstr>
      <vt:lpstr>Symbol</vt:lpstr>
      <vt:lpstr>Times New Roman</vt:lpstr>
      <vt:lpstr>Wingdings</vt:lpstr>
      <vt:lpstr>Wingdings 2</vt:lpstr>
      <vt:lpstr>Retrospect</vt:lpstr>
      <vt:lpstr>PowerPoint Presentation</vt:lpstr>
      <vt:lpstr>What is 24 CFR Part 58? </vt:lpstr>
      <vt:lpstr>Environmental Review Process</vt:lpstr>
      <vt:lpstr>NEPA-Related Laws &amp; Authorities</vt:lpstr>
      <vt:lpstr>Who is the Responsible Entity?</vt:lpstr>
      <vt:lpstr>Basis &amp; Timing of the Environmental Review</vt:lpstr>
      <vt:lpstr>PowerPoint Presentation</vt:lpstr>
      <vt:lpstr>Environmental Review Record </vt:lpstr>
      <vt:lpstr>Subject/Not Subject to 24 CFR 58.5</vt:lpstr>
      <vt:lpstr>Levels of Review</vt:lpstr>
      <vt:lpstr>Environmental Impact Statement (EIS)</vt:lpstr>
      <vt:lpstr>Environmental Review Steps</vt:lpstr>
      <vt:lpstr>State Objection Period</vt:lpstr>
      <vt:lpstr>State’s Post-Release Review AKA Monitoring</vt:lpstr>
      <vt:lpstr>PowerPoint Presentation</vt:lpstr>
      <vt:lpstr>Additional References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Chardon-Martinez</dc:creator>
  <cp:lastModifiedBy>Beth Karwoski</cp:lastModifiedBy>
  <cp:revision>75</cp:revision>
  <cp:lastPrinted>2024-07-09T17:20:19Z</cp:lastPrinted>
  <dcterms:created xsi:type="dcterms:W3CDTF">2023-10-20T17:07:29Z</dcterms:created>
  <dcterms:modified xsi:type="dcterms:W3CDTF">2024-07-09T17:20:40Z</dcterms:modified>
</cp:coreProperties>
</file>